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75" r:id="rId2"/>
  </p:sldMasterIdLst>
  <p:notesMasterIdLst>
    <p:notesMasterId r:id="rId39"/>
  </p:notesMasterIdLst>
  <p:sldIdLst>
    <p:sldId id="306" r:id="rId3"/>
    <p:sldId id="436" r:id="rId4"/>
    <p:sldId id="400" r:id="rId5"/>
    <p:sldId id="375" r:id="rId6"/>
    <p:sldId id="408" r:id="rId7"/>
    <p:sldId id="377" r:id="rId8"/>
    <p:sldId id="414" r:id="rId9"/>
    <p:sldId id="378" r:id="rId10"/>
    <p:sldId id="380" r:id="rId11"/>
    <p:sldId id="381" r:id="rId12"/>
    <p:sldId id="415" r:id="rId13"/>
    <p:sldId id="410" r:id="rId14"/>
    <p:sldId id="411" r:id="rId15"/>
    <p:sldId id="412" r:id="rId16"/>
    <p:sldId id="428" r:id="rId17"/>
    <p:sldId id="427" r:id="rId18"/>
    <p:sldId id="433" r:id="rId19"/>
    <p:sldId id="417" r:id="rId20"/>
    <p:sldId id="435" r:id="rId21"/>
    <p:sldId id="430" r:id="rId22"/>
    <p:sldId id="437" r:id="rId23"/>
    <p:sldId id="438" r:id="rId24"/>
    <p:sldId id="439" r:id="rId25"/>
    <p:sldId id="440" r:id="rId26"/>
    <p:sldId id="441" r:id="rId27"/>
    <p:sldId id="442" r:id="rId28"/>
    <p:sldId id="471" r:id="rId29"/>
    <p:sldId id="472" r:id="rId30"/>
    <p:sldId id="473" r:id="rId31"/>
    <p:sldId id="474" r:id="rId32"/>
    <p:sldId id="475" r:id="rId33"/>
    <p:sldId id="476" r:id="rId34"/>
    <p:sldId id="477" r:id="rId35"/>
    <p:sldId id="478" r:id="rId36"/>
    <p:sldId id="479" r:id="rId37"/>
    <p:sldId id="480" r:id="rId38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6699FF"/>
    <a:srgbClr val="FFCC00"/>
    <a:srgbClr val="FFFF00"/>
    <a:srgbClr val="FF00FF"/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6482" autoAdjust="0"/>
  </p:normalViewPr>
  <p:slideViewPr>
    <p:cSldViewPr>
      <p:cViewPr>
        <p:scale>
          <a:sx n="70" d="100"/>
          <a:sy n="70" d="100"/>
        </p:scale>
        <p:origin x="-118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68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47713"/>
            <a:ext cx="4918075" cy="3689350"/>
          </a:xfrm>
          <a:ln cap="flat"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47713"/>
            <a:ext cx="4918075" cy="3689350"/>
          </a:xfrm>
          <a:ln cap="flat"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47713"/>
            <a:ext cx="4918075" cy="3689350"/>
          </a:xfrm>
          <a:ln cap="flat"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47713"/>
            <a:ext cx="4918075" cy="3689350"/>
          </a:xfrm>
          <a:ln cap="flat"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06F34-6F2F-4716-A7EC-D1845DD5D1E7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399A5-7D58-400F-8222-FEFF6E9CA5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46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43C3E-55C6-43A3-B3C9-740CC03875BA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477000"/>
            <a:ext cx="2133600" cy="381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069EF-2218-4AB1-8D37-562BB864C21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87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37FC2-C2C6-4314-9791-BDA29737912A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68F69-5FF7-484D-A0E9-376D606C27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09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4425"/>
            <a:ext cx="4038600" cy="5011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4425"/>
            <a:ext cx="4038600" cy="5011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55C876-2DB3-4BBC-8189-5F4FF61CCEB7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BB768F-2CCD-412A-8D63-012715D3E4D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29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C541CB-785A-4524-8F25-64CD281ED82B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802E0E-C0A4-44B8-8995-DE92B8A820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3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BC6265-62A8-4114-8F5A-B04A2CB57BD7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91CD84-6A4F-4F23-96C6-1BABBB692B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3424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9A5FA7-9846-42F3-92AC-499A66F10EEC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/>
            </a:lvl1pPr>
          </a:lstStyle>
          <a:p>
            <a:fld id="{E0F7D031-70D9-4E45-88E6-1A0BFBF386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18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1C7A5C-AAF6-450D-85F8-49E77F36ED6A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3BC5B2-31F5-4DE1-9862-1A1E526885D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570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26CB31-873D-4D14-8B08-D3FC2D5021D7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DE6B8C-A290-4B34-8AF7-26629CACCE2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047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A6DD5-FE61-4175-B03F-1CC9B25B9BC9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C64734-04E5-4469-84B3-FDA2A4F2596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20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725"/>
            <a:ext cx="2057400" cy="6040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"/>
            <a:ext cx="6019800" cy="6040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DA63EF-7E45-4746-8F0F-B1C6F7BF4391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463" y="6242050"/>
            <a:ext cx="8045450" cy="3413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hangingPunct="0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78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FABDB-0B8B-4DCD-84FD-A21B9084C9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186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7838"/>
          </a:xfrm>
        </p:spPr>
        <p:txBody>
          <a:bodyPr/>
          <a:lstStyle>
            <a:lvl1pPr>
              <a:defRPr/>
            </a:lvl1pPr>
          </a:lstStyle>
          <a:p>
            <a:fld id="{4939ACD8-81E7-4309-B844-698C817E5062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492875" y="136525"/>
            <a:ext cx="2133600" cy="4778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24DBB-35FA-49B5-8947-2950E366E0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43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E088-C87F-401B-896A-09A0941076CF}" type="datetime1">
              <a:rPr lang="en-US" smtClean="0">
                <a:solidFill>
                  <a:srgbClr val="FFFFFF"/>
                </a:solidFill>
              </a:rPr>
              <a:pPr/>
              <a:t>11/9/2012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665FD8-4E9E-4973-B34D-EF03A9487E5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6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14425"/>
            <a:ext cx="8229600" cy="501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fld id="{7643F43E-D981-4214-A134-C2F83DCF8878}" type="datetime1">
              <a:rPr lang="en-US" smtClean="0">
                <a:solidFill>
                  <a:srgbClr val="FFFFFF"/>
                </a:solidFill>
                <a:latin typeface="Arial" charset="0"/>
              </a:rPr>
              <a:pPr/>
              <a:t>11/9/2012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2875" y="136525"/>
            <a:ext cx="21336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5665FD8-4E9E-4973-B34D-EF03A9487E5B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 userDrawn="1"/>
        </p:nvSpPr>
        <p:spPr bwMode="auto">
          <a:xfrm>
            <a:off x="428625" y="942975"/>
            <a:ext cx="8228013" cy="1588"/>
          </a:xfrm>
          <a:prstGeom prst="line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5725"/>
            <a:ext cx="81422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7337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Time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rivanek@m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7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8229600" cy="1752600"/>
          </a:xfrm>
        </p:spPr>
        <p:txBody>
          <a:bodyPr/>
          <a:lstStyle/>
          <a:p>
            <a:pPr eaLnBrk="1" hangingPunct="1"/>
            <a:r>
              <a:rPr lang="cs-CZ" b="1" dirty="0" smtClean="0"/>
              <a:t>Počítačová grafika III –</a:t>
            </a:r>
            <a:br>
              <a:rPr lang="cs-CZ" b="1" dirty="0" smtClean="0"/>
            </a:br>
            <a:r>
              <a:rPr lang="cs-CZ" b="1" dirty="0" smtClean="0"/>
              <a:t>					</a:t>
            </a:r>
            <a:r>
              <a:rPr lang="en-US" b="1" dirty="0" smtClean="0"/>
              <a:t>Path tracing</a:t>
            </a:r>
            <a:endParaRPr lang="cs-CZ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278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Plošné zdroje </a:t>
            </a:r>
            <a:r>
              <a:rPr lang="cs-CZ" sz="3200" dirty="0" smtClean="0"/>
              <a:t>světla</a:t>
            </a:r>
            <a:endParaRPr lang="en-US" sz="3200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13325"/>
            <a:ext cx="8229600" cy="111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1 vzorek na pixel      9 vzorků na pixel    36 vzorků na pixel</a:t>
            </a:r>
            <a:endParaRPr lang="en-US"/>
          </a:p>
        </p:txBody>
      </p:sp>
      <p:pic>
        <p:nvPicPr>
          <p:cNvPr id="3102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947863"/>
            <a:ext cx="84296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osvětlení na ploše s obecnou BRDF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30117"/>
          </a:xfrm>
        </p:spPr>
        <p:txBody>
          <a:bodyPr/>
          <a:lstStyle/>
          <a:p>
            <a:r>
              <a:rPr lang="cs-CZ" dirty="0" smtClean="0"/>
              <a:t>Odhadovaný integrál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Estimátor</a:t>
            </a:r>
            <a:r>
              <a:rPr lang="cs-CZ" dirty="0" smtClean="0"/>
              <a:t> (uniformní vzorkování povrchu zdroje)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354305" name="Object 1"/>
          <p:cNvGraphicFramePr>
            <a:graphicFrameLocks noChangeAspect="1"/>
          </p:cNvGraphicFramePr>
          <p:nvPr/>
        </p:nvGraphicFramePr>
        <p:xfrm>
          <a:off x="323528" y="2367856"/>
          <a:ext cx="861218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10" name="Rovnice" r:id="rId3" imgW="4089240" imgH="368280" progId="Equation.3">
                  <p:embed/>
                </p:oleObj>
              </mc:Choice>
              <mc:Fallback>
                <p:oleObj name="Rovnice" r:id="rId3" imgW="4089240" imgH="368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367856"/>
                        <a:ext cx="8612187" cy="77311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4308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4294" y="4292600"/>
          <a:ext cx="9015413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11" name="Rovnice" r:id="rId5" imgW="4089240" imgH="444240" progId="Equation.3">
                  <p:embed/>
                </p:oleObj>
              </mc:Choice>
              <mc:Fallback>
                <p:oleObj name="Rovnice" r:id="rId5" imgW="408924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4" y="4292600"/>
                        <a:ext cx="9015413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osvětlení na ploše s obecnou BRDF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30117"/>
          </a:xfrm>
        </p:spPr>
        <p:txBody>
          <a:bodyPr/>
          <a:lstStyle/>
          <a:p>
            <a:r>
              <a:rPr lang="cs-CZ" dirty="0" smtClean="0"/>
              <a:t>Odhadovaný integrál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Estimátor</a:t>
            </a:r>
            <a:r>
              <a:rPr lang="cs-CZ" dirty="0" smtClean="0"/>
              <a:t> pro vzorkování směrů s obecnou </a:t>
            </a:r>
            <a:r>
              <a:rPr lang="cs-CZ" dirty="0" err="1" smtClean="0"/>
              <a:t>pdf</a:t>
            </a:r>
            <a:r>
              <a:rPr lang="cs-CZ" dirty="0" smtClean="0"/>
              <a:t> p(</a:t>
            </a:r>
            <a:r>
              <a:rPr lang="cs-CZ" dirty="0" smtClean="0">
                <a:latin typeface="Symbol" pitchFamily="18" charset="2"/>
              </a:rPr>
              <a:t>w</a:t>
            </a:r>
            <a:r>
              <a:rPr lang="cs-CZ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373765" name="Object 5"/>
          <p:cNvGraphicFramePr>
            <a:graphicFrameLocks noChangeAspect="1"/>
          </p:cNvGraphicFramePr>
          <p:nvPr/>
        </p:nvGraphicFramePr>
        <p:xfrm>
          <a:off x="438150" y="2308225"/>
          <a:ext cx="835818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935" name="Rovnice" r:id="rId3" imgW="3632040" imgH="393480" progId="Equation.3">
                  <p:embed/>
                </p:oleObj>
              </mc:Choice>
              <mc:Fallback>
                <p:oleObj name="Rovnice" r:id="rId3" imgW="36320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308225"/>
                        <a:ext cx="8358188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3766" name="Object 6"/>
          <p:cNvGraphicFramePr>
            <a:graphicFrameLocks noChangeAspect="1"/>
          </p:cNvGraphicFramePr>
          <p:nvPr/>
        </p:nvGraphicFramePr>
        <p:xfrm>
          <a:off x="139700" y="4178300"/>
          <a:ext cx="88836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936" name="Rovnice" r:id="rId5" imgW="3860640" imgH="457200" progId="Equation.3">
                  <p:embed/>
                </p:oleObj>
              </mc:Choice>
              <mc:Fallback>
                <p:oleObj name="Rovnice" r:id="rId5" imgW="386064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4178300"/>
                        <a:ext cx="888365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4499992" y="5229200"/>
            <a:ext cx="72008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31840" y="5733256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+mj-lt"/>
              </a:rPr>
              <a:t>PDF úměrná nebo velmi </a:t>
            </a:r>
          </a:p>
          <a:p>
            <a:pPr algn="ctr"/>
            <a:r>
              <a:rPr lang="cs-CZ" dirty="0" smtClean="0">
                <a:latin typeface="+mj-lt"/>
              </a:rPr>
              <a:t>podobná BRDF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8229600" cy="1752600"/>
          </a:xfrm>
        </p:spPr>
        <p:txBody>
          <a:bodyPr/>
          <a:lstStyle/>
          <a:p>
            <a:pPr eaLnBrk="1" hangingPunct="1"/>
            <a:r>
              <a:rPr lang="cs-CZ" b="1" dirty="0" err="1" smtClean="0"/>
              <a:t>Distribution</a:t>
            </a:r>
            <a:r>
              <a:rPr lang="cs-CZ" b="1" dirty="0" smtClean="0"/>
              <a:t> </a:t>
            </a:r>
            <a:r>
              <a:rPr lang="en-US" b="1" dirty="0" smtClean="0"/>
              <a:t>R</a:t>
            </a:r>
            <a:r>
              <a:rPr lang="cs-CZ" b="1" dirty="0" err="1" smtClean="0"/>
              <a:t>ay</a:t>
            </a:r>
            <a:r>
              <a:rPr lang="cs-CZ" b="1" dirty="0" smtClean="0"/>
              <a:t> </a:t>
            </a:r>
            <a:r>
              <a:rPr lang="en-US" b="1" dirty="0" err="1" smtClean="0"/>
              <a:t>T</a:t>
            </a:r>
            <a:r>
              <a:rPr lang="cs-CZ" b="1" dirty="0" err="1" smtClean="0"/>
              <a:t>racing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Path</a:t>
            </a:r>
            <a:r>
              <a:rPr lang="cs-CZ" b="1" dirty="0" smtClean="0"/>
              <a:t> </a:t>
            </a:r>
            <a:r>
              <a:rPr lang="cs-CZ" b="1" dirty="0" err="1" smtClean="0"/>
              <a:t>tracing</a:t>
            </a:r>
            <a:endParaRPr lang="cs-CZ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Sledování cest od kamery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1"/>
            <a:ext cx="8686800" cy="4967833"/>
          </a:xfrm>
        </p:spPr>
        <p:txBody>
          <a:bodyPr/>
          <a:lstStyle/>
          <a:p>
            <a:pPr lvl="1">
              <a:buNone/>
            </a:pPr>
            <a:r>
              <a:rPr lang="cs-CZ" sz="2000" dirty="0" err="1" smtClean="0">
                <a:latin typeface="Courier New" pitchFamily="49" charset="0"/>
              </a:rPr>
              <a:t>renderImage</a:t>
            </a:r>
            <a:r>
              <a:rPr lang="en-US" sz="2000" dirty="0" smtClean="0">
                <a:latin typeface="Courier New" pitchFamily="49" charset="0"/>
              </a:rPr>
              <a:t>() </a:t>
            </a:r>
            <a:endParaRPr lang="cs-CZ" sz="20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</a:rPr>
              <a:t>{</a:t>
            </a:r>
            <a:endParaRPr lang="cs-CZ" sz="20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cs-CZ" sz="2000" dirty="0" smtClean="0">
                <a:latin typeface="Courier New" pitchFamily="49" charset="0"/>
              </a:rPr>
              <a:t>  </a:t>
            </a:r>
            <a:r>
              <a:rPr lang="cs-CZ" sz="2000" dirty="0" err="1" smtClean="0">
                <a:latin typeface="Courier New" pitchFamily="49" charset="0"/>
              </a:rPr>
              <a:t>for</a:t>
            </a:r>
            <a:r>
              <a:rPr lang="cs-CZ" sz="2000" dirty="0" smtClean="0">
                <a:latin typeface="Courier New" pitchFamily="49" charset="0"/>
              </a:rPr>
              <a:t> </a:t>
            </a:r>
            <a:r>
              <a:rPr lang="cs-CZ" sz="2000" dirty="0" err="1" smtClean="0">
                <a:latin typeface="Courier New" pitchFamily="49" charset="0"/>
              </a:rPr>
              <a:t>all</a:t>
            </a:r>
            <a:r>
              <a:rPr lang="cs-CZ" sz="2000" dirty="0" smtClean="0">
                <a:latin typeface="Courier New" pitchFamily="49" charset="0"/>
              </a:rPr>
              <a:t> </a:t>
            </a:r>
            <a:r>
              <a:rPr lang="cs-CZ" sz="2000" dirty="0" err="1" smtClean="0">
                <a:latin typeface="Courier New" pitchFamily="49" charset="0"/>
              </a:rPr>
              <a:t>pixels</a:t>
            </a:r>
            <a:endParaRPr lang="cs-CZ" sz="20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cs-CZ" sz="2000" dirty="0" smtClean="0">
                <a:latin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pPr lvl="2">
              <a:buNone/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Color </a:t>
            </a:r>
            <a:r>
              <a:rPr lang="en-US" sz="1800" dirty="0" err="1" smtClean="0">
                <a:latin typeface="Courier New" pitchFamily="49" charset="0"/>
              </a:rPr>
              <a:t>pixelCol</a:t>
            </a:r>
            <a:r>
              <a:rPr lang="en-US" sz="1800" dirty="0" smtClean="0">
                <a:latin typeface="Courier New" pitchFamily="49" charset="0"/>
              </a:rPr>
              <a:t> = (0,0,0);</a:t>
            </a:r>
          </a:p>
          <a:p>
            <a:pPr lvl="2">
              <a:buNone/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</a:rPr>
              <a:t>for</a:t>
            </a:r>
            <a:r>
              <a:rPr lang="cs-CZ" sz="1800" dirty="0" smtClean="0">
                <a:latin typeface="Courier New" pitchFamily="49" charset="0"/>
              </a:rPr>
              <a:t> k = 1 to N</a:t>
            </a:r>
            <a:r>
              <a:rPr lang="en-US" sz="1800" dirty="0" smtClean="0">
                <a:latin typeface="Courier New" pitchFamily="49" charset="0"/>
              </a:rPr>
              <a:t> </a:t>
            </a:r>
            <a:endParaRPr lang="cs-CZ" sz="1800" dirty="0" smtClean="0">
              <a:latin typeface="Courier New" pitchFamily="49" charset="0"/>
            </a:endParaRPr>
          </a:p>
          <a:p>
            <a:pPr lvl="2">
              <a:buNone/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{</a:t>
            </a:r>
            <a:endParaRPr lang="cs-CZ" sz="1800" dirty="0" smtClean="0">
              <a:latin typeface="Courier New" pitchFamily="49" charset="0"/>
            </a:endParaRPr>
          </a:p>
          <a:p>
            <a:pPr lvl="3">
              <a:buNone/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</a:rPr>
              <a:t>wk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cs-CZ" sz="1800" dirty="0" smtClean="0">
                <a:latin typeface="Courier New" pitchFamily="49" charset="0"/>
              </a:rPr>
              <a:t>:= </a:t>
            </a:r>
            <a:r>
              <a:rPr lang="en-US" sz="1800" dirty="0" smtClean="0">
                <a:latin typeface="Courier New" pitchFamily="49" charset="0"/>
              </a:rPr>
              <a:t>n</a:t>
            </a:r>
            <a:r>
              <a:rPr lang="cs-CZ" sz="1800" dirty="0" err="1" smtClean="0">
                <a:latin typeface="Courier New" pitchFamily="49" charset="0"/>
              </a:rPr>
              <a:t>áhodný</a:t>
            </a:r>
            <a:r>
              <a:rPr lang="cs-CZ" sz="1800" dirty="0" smtClean="0">
                <a:latin typeface="Courier New" pitchFamily="49" charset="0"/>
              </a:rPr>
              <a:t> směr skrz k-</a:t>
            </a:r>
            <a:r>
              <a:rPr lang="cs-CZ" sz="1800" dirty="0" err="1" smtClean="0">
                <a:latin typeface="Courier New" pitchFamily="49" charset="0"/>
              </a:rPr>
              <a:t>tý</a:t>
            </a:r>
            <a:r>
              <a:rPr lang="cs-CZ" sz="1800" dirty="0" smtClean="0">
                <a:latin typeface="Courier New" pitchFamily="49" charset="0"/>
              </a:rPr>
              <a:t> pixel</a:t>
            </a:r>
          </a:p>
          <a:p>
            <a:pPr lvl="3">
              <a:buNone/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pixelCol</a:t>
            </a:r>
            <a:r>
              <a:rPr lang="en-US" sz="1800" dirty="0" smtClean="0">
                <a:latin typeface="Courier New" pitchFamily="49" charset="0"/>
              </a:rPr>
              <a:t> +=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getL</a:t>
            </a:r>
            <a:r>
              <a:rPr lang="cs-CZ" sz="1800" b="1" dirty="0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cs-CZ" sz="1800" b="1" dirty="0" err="1" smtClean="0">
                <a:solidFill>
                  <a:srgbClr val="FF0000"/>
                </a:solidFill>
                <a:latin typeface="Courier New" pitchFamily="49" charset="0"/>
              </a:rPr>
              <a:t>camPos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,</a:t>
            </a:r>
            <a:r>
              <a:rPr lang="cs-CZ" sz="1800" b="1" dirty="0" err="1" smtClean="0">
                <a:solidFill>
                  <a:srgbClr val="FF0000"/>
                </a:solidFill>
                <a:latin typeface="Courier New" pitchFamily="49" charset="0"/>
              </a:rPr>
              <a:t>wk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lvl="2">
              <a:buNone/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lvl="2">
              <a:buNone/>
            </a:pPr>
            <a:r>
              <a:rPr lang="en-US" sz="1800" dirty="0" smtClean="0">
                <a:latin typeface="Courier New" pitchFamily="49" charset="0"/>
              </a:rPr>
              <a:t>	return Lo / N</a:t>
            </a:r>
          </a:p>
          <a:p>
            <a:pPr lvl="2"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Ray</a:t>
            </a:r>
            <a:r>
              <a:rPr lang="cs-CZ" dirty="0" smtClean="0"/>
              <a:t> Tracing </a:t>
            </a:r>
            <a:r>
              <a:rPr lang="en-US" dirty="0" smtClean="0"/>
              <a:t>(Cook 84)</a:t>
            </a:r>
            <a:endParaRPr lang="cs-CZ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87"/>
            <a:ext cx="8686800" cy="4967833"/>
          </a:xfrm>
        </p:spPr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get</a:t>
            </a:r>
            <a:r>
              <a:rPr lang="cs-CZ" sz="1600" dirty="0" smtClean="0">
                <a:latin typeface="Courier New" pitchFamily="49" charset="0"/>
              </a:rPr>
              <a:t>Li</a:t>
            </a:r>
            <a:r>
              <a:rPr lang="en-US" sz="1600" dirty="0" smtClean="0">
                <a:latin typeface="Courier New" pitchFamily="49" charset="0"/>
              </a:rPr>
              <a:t>(x, </a:t>
            </a:r>
            <a:r>
              <a:rPr lang="en-US" sz="1600" dirty="0" err="1" smtClean="0">
                <a:latin typeface="Courier New" pitchFamily="49" charset="0"/>
              </a:rPr>
              <a:t>wi</a:t>
            </a:r>
            <a:r>
              <a:rPr lang="en-US" sz="1600" dirty="0" smtClean="0">
                <a:latin typeface="Courier New" pitchFamily="49" charset="0"/>
              </a:rPr>
              <a:t>)</a:t>
            </a:r>
            <a:endParaRPr lang="cs-CZ" sz="1600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{</a:t>
            </a:r>
            <a:endParaRPr lang="cs-CZ" sz="1600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	hit := </a:t>
            </a:r>
            <a:r>
              <a:rPr lang="en-US" sz="1600" dirty="0" err="1" smtClean="0">
                <a:latin typeface="Courier New" pitchFamily="49" charset="0"/>
              </a:rPr>
              <a:t>NearestIntersect</a:t>
            </a:r>
            <a:r>
              <a:rPr lang="en-US" sz="1600" dirty="0" smtClean="0">
                <a:latin typeface="Courier New" pitchFamily="49" charset="0"/>
              </a:rPr>
              <a:t>(x, </a:t>
            </a:r>
            <a:r>
              <a:rPr lang="cs-CZ" sz="1600" dirty="0" smtClean="0">
                <a:latin typeface="Courier New" pitchFamily="49" charset="0"/>
              </a:rPr>
              <a:t>w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wo</a:t>
            </a:r>
            <a:r>
              <a:rPr lang="en-US" sz="1600" dirty="0" smtClean="0">
                <a:latin typeface="Courier New" pitchFamily="49" charset="0"/>
              </a:rPr>
              <a:t>  := -</a:t>
            </a:r>
            <a:r>
              <a:rPr lang="en-US" sz="1600" dirty="0" err="1" smtClean="0">
                <a:latin typeface="Courier New" pitchFamily="49" charset="0"/>
              </a:rPr>
              <a:t>wi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	y   := hit.pos;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	if no intersection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		return </a:t>
            </a:r>
            <a:r>
              <a:rPr lang="en-US" sz="1600" dirty="0" err="1" smtClean="0">
                <a:latin typeface="Courier New" pitchFamily="49" charset="0"/>
              </a:rPr>
              <a:t>backgroundCol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	else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		Lo = (0,0,0)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		</a:t>
            </a:r>
            <a:r>
              <a:rPr lang="cs-CZ" sz="1600" dirty="0" err="1" smtClean="0">
                <a:latin typeface="Courier New" pitchFamily="49" charset="0"/>
              </a:rPr>
              <a:t>for</a:t>
            </a:r>
            <a:r>
              <a:rPr lang="cs-CZ" sz="1600" dirty="0" smtClean="0">
                <a:latin typeface="Courier New" pitchFamily="49" charset="0"/>
              </a:rPr>
              <a:t> k = 1 to N</a:t>
            </a:r>
            <a:r>
              <a:rPr lang="en-US" sz="1600" dirty="0" smtClean="0">
                <a:latin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		{</a:t>
            </a:r>
            <a:endParaRPr lang="cs-CZ" sz="1600" dirty="0" smtClean="0">
              <a:latin typeface="Courier New" pitchFamily="49" charset="0"/>
            </a:endParaRP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cs-CZ" sz="1600" dirty="0" err="1" smtClean="0">
                <a:latin typeface="Courier New" pitchFamily="49" charset="0"/>
              </a:rPr>
              <a:t>wk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</a:rPr>
              <a:t>:= </a:t>
            </a:r>
            <a:r>
              <a:rPr lang="en-US" sz="1600" dirty="0" smtClean="0">
                <a:latin typeface="Courier New" pitchFamily="49" charset="0"/>
              </a:rPr>
              <a:t>n</a:t>
            </a:r>
            <a:r>
              <a:rPr lang="cs-CZ" sz="1600" dirty="0" err="1" smtClean="0">
                <a:latin typeface="Courier New" pitchFamily="49" charset="0"/>
              </a:rPr>
              <a:t>áhodný</a:t>
            </a:r>
            <a:r>
              <a:rPr lang="cs-CZ" sz="1600" dirty="0" smtClean="0">
                <a:latin typeface="Courier New" pitchFamily="49" charset="0"/>
              </a:rPr>
              <a:t> směr na hemisféře s hustotou </a:t>
            </a:r>
            <a:r>
              <a:rPr lang="cs-CZ" sz="1600" i="1" dirty="0" smtClean="0">
                <a:latin typeface="Courier New" pitchFamily="49" charset="0"/>
              </a:rPr>
              <a:t>p</a:t>
            </a:r>
            <a:r>
              <a:rPr lang="cs-CZ" sz="1600" dirty="0" smtClean="0">
                <a:latin typeface="Courier New" pitchFamily="49" charset="0"/>
              </a:rPr>
              <a:t>(w)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cs-CZ" sz="1600" dirty="0" err="1" smtClean="0">
                <a:latin typeface="Courier New" pitchFamily="49" charset="0"/>
              </a:rPr>
              <a:t>Lo</a:t>
            </a:r>
            <a:r>
              <a:rPr lang="en-US" sz="1600" dirty="0" smtClean="0">
                <a:latin typeface="Courier New" pitchFamily="49" charset="0"/>
              </a:rPr>
              <a:t> +=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getLi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(y, wk) </a:t>
            </a:r>
            <a:r>
              <a:rPr lang="en-US" sz="1600" dirty="0" smtClean="0">
                <a:latin typeface="Courier New" pitchFamily="49" charset="0"/>
              </a:rPr>
              <a:t>* </a:t>
            </a:r>
            <a:r>
              <a:rPr lang="en-US" sz="1600" dirty="0" err="1" smtClean="0">
                <a:latin typeface="Courier New" pitchFamily="49" charset="0"/>
              </a:rPr>
              <a:t>fr</a:t>
            </a:r>
            <a:r>
              <a:rPr lang="en-US" sz="1600" dirty="0" smtClean="0">
                <a:latin typeface="Courier New" pitchFamily="49" charset="0"/>
              </a:rPr>
              <a:t>(y, wk</a:t>
            </a:r>
            <a:r>
              <a:rPr lang="cs-CZ" sz="1600" dirty="0" smtClean="0">
                <a:latin typeface="Courier New" pitchFamily="49" charset="0"/>
              </a:rPr>
              <a:t>,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</a:rPr>
              <a:t>wo</a:t>
            </a:r>
            <a:r>
              <a:rPr lang="en-US" sz="1600" dirty="0" smtClean="0">
                <a:latin typeface="Courier New" pitchFamily="49" charset="0"/>
              </a:rPr>
              <a:t>) * dot(</a:t>
            </a:r>
            <a:r>
              <a:rPr lang="en-US" sz="1600" dirty="0" err="1" smtClean="0">
                <a:latin typeface="Courier New" pitchFamily="49" charset="0"/>
              </a:rPr>
              <a:t>hit.n,wk</a:t>
            </a:r>
            <a:r>
              <a:rPr lang="en-US" sz="1600" dirty="0" smtClean="0">
                <a:latin typeface="Courier New" pitchFamily="49" charset="0"/>
              </a:rPr>
              <a:t>) / </a:t>
            </a:r>
            <a:r>
              <a:rPr lang="en-US" sz="1600" dirty="0" err="1" smtClean="0">
                <a:latin typeface="Courier New" pitchFamily="49" charset="0"/>
              </a:rPr>
              <a:t>pdf</a:t>
            </a:r>
            <a:r>
              <a:rPr lang="cs-CZ" sz="1600" dirty="0" smtClean="0">
                <a:latin typeface="Courier New" pitchFamily="49" charset="0"/>
              </a:rPr>
              <a:t>(w</a:t>
            </a:r>
            <a:r>
              <a:rPr lang="en-US" sz="1600" dirty="0" smtClean="0">
                <a:latin typeface="Courier New" pitchFamily="49" charset="0"/>
              </a:rPr>
              <a:t>k</a:t>
            </a:r>
            <a:r>
              <a:rPr lang="cs-CZ" sz="1600" dirty="0" smtClean="0">
                <a:latin typeface="Courier New" pitchFamily="49" charset="0"/>
              </a:rPr>
              <a:t>)</a:t>
            </a:r>
            <a:endParaRPr lang="en-US" sz="1600" dirty="0" smtClean="0">
              <a:latin typeface="Courier New" pitchFamily="49" charset="0"/>
            </a:endParaRP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</a:rPr>
              <a:t>	}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sz="1600" dirty="0" smtClean="0">
                <a:latin typeface="Courier New" pitchFamily="49" charset="0"/>
              </a:rPr>
              <a:t>		return Lo / N</a:t>
            </a:r>
            <a:r>
              <a:rPr lang="cs-CZ" sz="1600" dirty="0" smtClean="0">
                <a:latin typeface="Courier New" pitchFamily="49" charset="0"/>
              </a:rPr>
              <a:t> + </a:t>
            </a:r>
            <a:r>
              <a:rPr lang="en-US" sz="1600" dirty="0" err="1" smtClean="0">
                <a:latin typeface="Courier New" pitchFamily="49" charset="0"/>
              </a:rPr>
              <a:t>directLighting</a:t>
            </a:r>
            <a:r>
              <a:rPr lang="cs-CZ" sz="1600" dirty="0" smtClean="0">
                <a:latin typeface="Courier New" pitchFamily="49" charset="0"/>
              </a:rPr>
              <a:t> (</a:t>
            </a:r>
            <a:r>
              <a:rPr lang="en-US" sz="1600" dirty="0" smtClean="0">
                <a:latin typeface="Courier New" pitchFamily="49" charset="0"/>
              </a:rPr>
              <a:t>y</a:t>
            </a:r>
            <a:r>
              <a:rPr lang="cs-CZ" sz="1600" dirty="0" smtClean="0">
                <a:latin typeface="Courier New" pitchFamily="49" charset="0"/>
              </a:rPr>
              <a:t>, </a:t>
            </a:r>
            <a:r>
              <a:rPr lang="cs-CZ" sz="1600" dirty="0" err="1" smtClean="0">
                <a:latin typeface="Courier New" pitchFamily="49" charset="0"/>
              </a:rPr>
              <a:t>wo</a:t>
            </a:r>
            <a:r>
              <a:rPr lang="cs-CZ" sz="1600" dirty="0" smtClean="0">
                <a:latin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	}	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Ray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Ad hoc ukončení rekurze</a:t>
            </a:r>
          </a:p>
          <a:p>
            <a:pPr marL="801687" lvl="1" indent="-457200">
              <a:buFont typeface="+mj-lt"/>
              <a:buAutoNum type="arabicPeriod"/>
            </a:pPr>
            <a:r>
              <a:rPr lang="cs-CZ" dirty="0" smtClean="0"/>
              <a:t>maximální povolená hloubka</a:t>
            </a:r>
          </a:p>
          <a:p>
            <a:pPr marL="801687" lvl="1" indent="-457200">
              <a:buFont typeface="+mj-lt"/>
              <a:buAutoNum type="arabicPeriod"/>
            </a:pPr>
            <a:r>
              <a:rPr lang="cs-CZ" dirty="0" smtClean="0"/>
              <a:t>minimální povolený příspěvek</a:t>
            </a:r>
            <a:endParaRPr lang="cs-CZ" dirty="0"/>
          </a:p>
          <a:p>
            <a:pPr lvl="1"/>
            <a:r>
              <a:rPr lang="cs-CZ" dirty="0" smtClean="0"/>
              <a:t>Oba tyto přístupy vedou k systematické chybě (</a:t>
            </a:r>
            <a:r>
              <a:rPr lang="cs-CZ" dirty="0" err="1" smtClean="0"/>
              <a:t>bias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  <a:p>
            <a:r>
              <a:rPr lang="cs-CZ" dirty="0" smtClean="0"/>
              <a:t>Zásadní problém</a:t>
            </a:r>
          </a:p>
          <a:p>
            <a:pPr lvl="1"/>
            <a:r>
              <a:rPr lang="cs-CZ" dirty="0" smtClean="0"/>
              <a:t>Exponenciální růst počtu paprsků s hloubkou rekurze</a:t>
            </a:r>
          </a:p>
          <a:p>
            <a:pPr lvl="1"/>
            <a:endParaRPr lang="cs-C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79296" cy="1139825"/>
          </a:xfrm>
        </p:spPr>
        <p:txBody>
          <a:bodyPr/>
          <a:lstStyle/>
          <a:p>
            <a:r>
              <a:rPr lang="cs-CZ" dirty="0" smtClean="0"/>
              <a:t>Sledování cest (Path tracing</a:t>
            </a:r>
            <a:r>
              <a:rPr lang="en-US" dirty="0" smtClean="0"/>
              <a:t>, Kajiya86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r>
              <a:rPr lang="cs-CZ" dirty="0" smtClean="0"/>
              <a:t>Pouze </a:t>
            </a:r>
            <a:r>
              <a:rPr lang="cs-CZ" dirty="0"/>
              <a:t>jeden sekundární </a:t>
            </a:r>
            <a:r>
              <a:rPr lang="cs-CZ" dirty="0" smtClean="0"/>
              <a:t>paprsek</a:t>
            </a:r>
          </a:p>
          <a:p>
            <a:pPr marL="801687" lvl="1" indent="-457200">
              <a:buFont typeface="+mj-lt"/>
              <a:buAutoNum type="arabicPeriod"/>
            </a:pPr>
            <a:r>
              <a:rPr lang="cs-CZ" dirty="0" smtClean="0"/>
              <a:t>Náhodný výběr interakce </a:t>
            </a:r>
            <a:r>
              <a:rPr lang="cs-CZ" dirty="0"/>
              <a:t>(ideální lom, </a:t>
            </a:r>
            <a:r>
              <a:rPr lang="cs-CZ" dirty="0" smtClean="0"/>
              <a:t>difúzní </a:t>
            </a:r>
            <a:r>
              <a:rPr lang="cs-CZ" dirty="0"/>
              <a:t>odraz, </a:t>
            </a:r>
            <a:r>
              <a:rPr lang="cs-CZ" dirty="0" smtClean="0"/>
              <a:t>…)</a:t>
            </a:r>
          </a:p>
          <a:p>
            <a:pPr marL="801687" lvl="1" indent="-457200">
              <a:buFont typeface="+mj-lt"/>
              <a:buAutoNum type="arabicPeriod"/>
            </a:pPr>
            <a:r>
              <a:rPr lang="cs-CZ" dirty="0" smtClean="0"/>
              <a:t>Importance </a:t>
            </a:r>
            <a:r>
              <a:rPr lang="cs-CZ" dirty="0"/>
              <a:t>sampling podle vybrané interakce</a:t>
            </a:r>
          </a:p>
          <a:p>
            <a:endParaRPr lang="cs-CZ" dirty="0" smtClean="0"/>
          </a:p>
          <a:p>
            <a:r>
              <a:rPr lang="cs-CZ" dirty="0" smtClean="0"/>
              <a:t>Přímé osvětlení</a:t>
            </a:r>
          </a:p>
          <a:p>
            <a:pPr lvl="1"/>
            <a:r>
              <a:rPr lang="cs-CZ" dirty="0" smtClean="0"/>
              <a:t>Doufej, že náhodně vygenerovaný paprsek trefí zdroj, anebo</a:t>
            </a:r>
          </a:p>
          <a:p>
            <a:pPr lvl="1"/>
            <a:r>
              <a:rPr lang="cs-CZ" dirty="0" smtClean="0"/>
              <a:t>Vyber </a:t>
            </a:r>
            <a:r>
              <a:rPr lang="cs-CZ" dirty="0"/>
              <a:t>náhodně jeden vzorek na jednom zdroji </a:t>
            </a:r>
            <a:r>
              <a:rPr lang="cs-CZ" dirty="0" smtClean="0"/>
              <a:t>světla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Trasuj stovky cest přes každý pixel a zprůměruj výsledek</a:t>
            </a:r>
          </a:p>
          <a:p>
            <a:r>
              <a:rPr lang="cs-CZ" dirty="0" smtClean="0"/>
              <a:t>Výhoda: žádná exploze počtu paprsků kvůli rekurzi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 – Implicitní osvětlení</a:t>
            </a:r>
            <a:endParaRPr lang="cs-CZ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7"/>
            <a:ext cx="8686800" cy="5256584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latin typeface="Courier New" pitchFamily="49" charset="0"/>
              </a:rPr>
              <a:t>get</a:t>
            </a:r>
            <a:r>
              <a:rPr lang="cs-CZ" sz="1400" b="1" dirty="0" smtClean="0">
                <a:latin typeface="Courier New" pitchFamily="49" charset="0"/>
              </a:rPr>
              <a:t>Li</a:t>
            </a:r>
            <a:r>
              <a:rPr lang="en-US" sz="1400" b="1" dirty="0" smtClean="0">
                <a:latin typeface="Courier New" pitchFamily="49" charset="0"/>
              </a:rPr>
              <a:t>(x, w)</a:t>
            </a:r>
            <a:endParaRPr lang="cs-CZ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</a:rPr>
              <a:t>{</a:t>
            </a:r>
            <a:endParaRPr lang="cs-CZ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,1,1)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while(1)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hit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NearestIntersect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(x, 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no intersection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bgRadiance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(x, 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isOnLightSource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Le(hit.pos, -w)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reflectance(hit.pos, -w)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rand() &lt;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 </a:t>
            </a:r>
            <a:r>
              <a:rPr lang="el-GR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russian</a:t>
            </a:r>
            <a:r>
              <a:rPr lang="en-US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 roulette – survive (reflect)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SampleDir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(hit.pos,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-w) * </a:t>
            </a:r>
            <a:r>
              <a:rPr lang="en-US" sz="1400" b="1" dirty="0" smtClean="0">
                <a:latin typeface="Courier New" pitchFamily="49" charset="0"/>
              </a:rPr>
              <a:t>dot(</a:t>
            </a:r>
            <a:r>
              <a:rPr lang="en-US" sz="1400" b="1" dirty="0" err="1" smtClean="0">
                <a:latin typeface="Courier New" pitchFamily="49" charset="0"/>
              </a:rPr>
              <a:t>hit.n</a:t>
            </a:r>
            <a:r>
              <a:rPr lang="en-US" sz="1400" b="1" dirty="0" smtClean="0">
                <a:latin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</a:rPr>
              <a:t>) / (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 err="1" smtClean="0">
                <a:latin typeface="Courier New" pitchFamily="49" charset="0"/>
              </a:rPr>
              <a:t>pdf</a:t>
            </a:r>
            <a:r>
              <a:rPr lang="cs-CZ" sz="1400" b="1" dirty="0" smtClean="0">
                <a:latin typeface="Courier New" pitchFamily="49" charset="0"/>
              </a:rPr>
              <a:t>(w</a:t>
            </a:r>
            <a:r>
              <a:rPr lang="en-US" sz="1400" b="1" dirty="0" smtClean="0">
                <a:latin typeface="Courier New" pitchFamily="49" charset="0"/>
              </a:rPr>
              <a:t>i</a:t>
            </a:r>
            <a:r>
              <a:rPr lang="cs-CZ" sz="1400" b="1" dirty="0" smtClean="0">
                <a:latin typeface="Courier New" pitchFamily="49" charset="0"/>
              </a:rPr>
              <a:t>)</a:t>
            </a:r>
            <a:r>
              <a:rPr lang="en-US" sz="1400" b="1" dirty="0" smtClean="0">
                <a:latin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x  := hit.pos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w  :=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else </a:t>
            </a:r>
            <a:r>
              <a:rPr lang="en-US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// absorb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    break;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</a:t>
            </a:r>
            <a:r>
              <a:rPr lang="cs-CZ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</a:t>
            </a:r>
            <a:r>
              <a:rPr lang="cs-CZ" dirty="0" smtClean="0"/>
              <a:t>integrování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30725"/>
          </a:xfrm>
        </p:spPr>
        <p:txBody>
          <a:bodyPr/>
          <a:lstStyle/>
          <a:p>
            <a:r>
              <a:rPr lang="cs-CZ" dirty="0" smtClean="0"/>
              <a:t>Obecný nástroj k numerickému odhadu určitých integrálů</a:t>
            </a:r>
            <a:endParaRPr lang="en-US" dirty="0"/>
          </a:p>
        </p:txBody>
      </p:sp>
      <p:grpSp>
        <p:nvGrpSpPr>
          <p:cNvPr id="4" name="Skupina 3"/>
          <p:cNvGrpSpPr/>
          <p:nvPr/>
        </p:nvGrpSpPr>
        <p:grpSpPr>
          <a:xfrm>
            <a:off x="304800" y="2362200"/>
            <a:ext cx="4719961" cy="3750481"/>
            <a:chOff x="371159" y="1927439"/>
            <a:chExt cx="4719961" cy="3750481"/>
          </a:xfrm>
        </p:grpSpPr>
        <p:sp>
          <p:nvSpPr>
            <p:cNvPr id="5" name="Volný tvar 4"/>
            <p:cNvSpPr/>
            <p:nvPr/>
          </p:nvSpPr>
          <p:spPr>
            <a:xfrm>
              <a:off x="2060280" y="5099400"/>
              <a:ext cx="461879" cy="578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360" tIns="44280" rIns="90360" bIns="4428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2800" b="1" i="0" u="none" strike="noStrike">
                  <a:ln>
                    <a:noFill/>
                  </a:ln>
                  <a:latin typeface="Symbol" pitchFamily="18"/>
                  <a:ea typeface="Lucida Sans Unicode" pitchFamily="2"/>
                  <a:cs typeface="Tahoma" pitchFamily="2"/>
                </a:rPr>
                <a:t></a:t>
              </a:r>
              <a:r>
                <a:rPr lang="cs-CZ" sz="2800" b="1" i="0" u="none" strike="noStrike" baseline="-25000">
                  <a:ln>
                    <a:noFill/>
                  </a:ln>
                  <a:latin typeface="Times New Roman" pitchFamily="18"/>
                  <a:ea typeface="Lucida Sans Unicode" pitchFamily="2"/>
                  <a:cs typeface="Tahoma" pitchFamily="2"/>
                </a:rPr>
                <a:t>1</a:t>
              </a:r>
            </a:p>
          </p:txBody>
        </p:sp>
        <p:sp>
          <p:nvSpPr>
            <p:cNvPr id="6" name="Volný tvar 5"/>
            <p:cNvSpPr/>
            <p:nvPr/>
          </p:nvSpPr>
          <p:spPr>
            <a:xfrm>
              <a:off x="534960" y="2320560"/>
              <a:ext cx="4384440" cy="2698560"/>
            </a:xfrm>
            <a:custGeom>
              <a:avLst/>
              <a:gdLst>
                <a:gd name="f0" fmla="val 0"/>
                <a:gd name="f1" fmla="val 1392"/>
                <a:gd name="f2" fmla="val 192"/>
                <a:gd name="f3" fmla="val 816"/>
                <a:gd name="f4" fmla="val 432"/>
                <a:gd name="f5" fmla="val 336"/>
                <a:gd name="f6" fmla="val 720"/>
                <a:gd name="f7" fmla="val 48"/>
                <a:gd name="f8" fmla="val 864"/>
                <a:gd name="f9" fmla="val 960"/>
                <a:gd name="f10" fmla="val 1104"/>
                <a:gd name="f11" fmla="val 1248"/>
                <a:gd name="f12" fmla="val 1536"/>
                <a:gd name="f13" fmla="val 576"/>
                <a:gd name="f14" fmla="val 1680"/>
                <a:gd name="f15" fmla="val 624"/>
                <a:gd name="f16" fmla="val 1824"/>
                <a:gd name="f17" fmla="val 1968"/>
                <a:gd name="f18" fmla="val 528"/>
                <a:gd name="f19" fmla="val 2064"/>
                <a:gd name="f20" fmla="val 480"/>
                <a:gd name="f21" fmla="val 2208"/>
                <a:gd name="f22" fmla="val 2352"/>
                <a:gd name="f23" fmla="val 2448"/>
                <a:gd name="f24" fmla="val 2592"/>
                <a:gd name="f25" fmla="val 2736"/>
                <a:gd name="f26" fmla="val 768"/>
                <a:gd name="f27" fmla="val 2832"/>
                <a:gd name="f28" fmla="val 912"/>
                <a:gd name="f29" fmla="val 2928"/>
                <a:gd name="f30" fmla="val 3024"/>
                <a:gd name="f31" fmla="val 1200"/>
                <a:gd name="f32" fmla="val 3120"/>
                <a:gd name="f33" fmla="val 19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21" h="1921">
                  <a:moveTo>
                    <a:pt x="f0" y="f1"/>
                  </a:moveTo>
                  <a:lnTo>
                    <a:pt x="f2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0"/>
                  </a:lnTo>
                  <a:lnTo>
                    <a:pt x="f9" y="f0"/>
                  </a:lnTo>
                  <a:lnTo>
                    <a:pt x="f10" y="f7"/>
                  </a:lnTo>
                  <a:lnTo>
                    <a:pt x="f11" y="f2"/>
                  </a:lnTo>
                  <a:lnTo>
                    <a:pt x="f1" y="f4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5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0"/>
                  </a:lnTo>
                  <a:lnTo>
                    <a:pt x="f22" y="f20"/>
                  </a:lnTo>
                  <a:lnTo>
                    <a:pt x="f23" y="f18"/>
                  </a:lnTo>
                  <a:lnTo>
                    <a:pt x="f24" y="f15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10"/>
                  </a:lnTo>
                  <a:lnTo>
                    <a:pt x="f30" y="f31"/>
                  </a:lnTo>
                  <a:lnTo>
                    <a:pt x="f32" y="f11"/>
                  </a:lnTo>
                  <a:lnTo>
                    <a:pt x="f32" y="f33"/>
                  </a:lnTo>
                  <a:lnTo>
                    <a:pt x="f0" y="f33"/>
                  </a:lnTo>
                  <a:lnTo>
                    <a:pt x="f0" y="f1"/>
                  </a:lnTo>
                </a:path>
              </a:pathLst>
            </a:custGeom>
            <a:noFill/>
            <a:ln w="36000">
              <a:solidFill>
                <a:srgbClr val="FFC000"/>
              </a:solidFill>
              <a:prstDash val="solid"/>
              <a:round/>
            </a:ln>
          </p:spPr>
          <p:txBody>
            <a:bodyPr vert="horz" wrap="square" lIns="101520" tIns="58320" rIns="101520" bIns="583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2400" b="0" i="0" u="none" strike="noStrike">
                <a:ln>
                  <a:noFill/>
                </a:ln>
                <a:latin typeface="Times New Roman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7" name="Volný tvar 6"/>
            <p:cNvSpPr/>
            <p:nvPr/>
          </p:nvSpPr>
          <p:spPr>
            <a:xfrm>
              <a:off x="546480" y="1927439"/>
              <a:ext cx="4359960" cy="3079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36000">
              <a:solidFill>
                <a:schemeClr val="tx1"/>
              </a:solidFill>
              <a:prstDash val="solid"/>
              <a:miter/>
            </a:ln>
          </p:spPr>
          <p:txBody>
            <a:bodyPr vert="horz" wrap="none" lIns="95040" tIns="51840" rIns="95040" bIns="51840" anchor="ctr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2400" b="0" i="0" u="none" strike="noStrike">
                <a:ln>
                  <a:noFill/>
                </a:ln>
                <a:latin typeface="Times New Roman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8" name="Přímá spojovací čára 7"/>
            <p:cNvSpPr/>
            <p:nvPr/>
          </p:nvSpPr>
          <p:spPr>
            <a:xfrm flipV="1">
              <a:off x="2220840" y="2543039"/>
              <a:ext cx="0" cy="24800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miter/>
              <a:tailEnd type="arrow"/>
            </a:ln>
          </p:spPr>
          <p:txBody>
            <a:bodyPr vert="horz" wrap="square" lIns="101520" tIns="58320" rIns="101520" bIns="5832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2400" b="0" i="0" u="none" strike="noStrike">
                <a:ln>
                  <a:noFill/>
                </a:ln>
                <a:latin typeface="Times New Roman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9" name="Volný tvar 8"/>
            <p:cNvSpPr/>
            <p:nvPr/>
          </p:nvSpPr>
          <p:spPr>
            <a:xfrm>
              <a:off x="3949920" y="2446560"/>
              <a:ext cx="720774" cy="50229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360" tIns="44280" rIns="90360" bIns="4428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2800" i="1" u="none" strike="noStrike" dirty="0">
                  <a:ln>
                    <a:noFill/>
                  </a:ln>
                  <a:solidFill>
                    <a:srgbClr val="FFC000"/>
                  </a:solidFill>
                  <a:latin typeface="Times New Roman" pitchFamily="18"/>
                  <a:ea typeface="Lucida Sans Unicode" pitchFamily="2"/>
                  <a:cs typeface="Tahoma" pitchFamily="2"/>
                </a:rPr>
                <a:t>f</a:t>
              </a:r>
              <a:r>
                <a:rPr lang="cs-CZ" sz="2800" i="0" u="none" strike="noStrike" dirty="0">
                  <a:ln>
                    <a:noFill/>
                  </a:ln>
                  <a:solidFill>
                    <a:srgbClr val="FFC000"/>
                  </a:solidFill>
                  <a:latin typeface="Times New Roman" pitchFamily="18"/>
                  <a:ea typeface="Lucida Sans Unicode" pitchFamily="2"/>
                  <a:cs typeface="Tahoma" pitchFamily="2"/>
                </a:rPr>
                <a:t>(</a:t>
              </a:r>
              <a:r>
                <a:rPr lang="cs-CZ" sz="2800" b="1" i="0" u="none" strike="noStrike" dirty="0">
                  <a:ln>
                    <a:noFill/>
                  </a:ln>
                  <a:solidFill>
                    <a:srgbClr val="FFC000"/>
                  </a:solidFill>
                  <a:latin typeface="Times New Roman" pitchFamily="18"/>
                  <a:ea typeface="Lucida Sans Unicode" pitchFamily="2"/>
                  <a:cs typeface="Tahoma" pitchFamily="2"/>
                </a:rPr>
                <a:t>x</a:t>
              </a:r>
              <a:r>
                <a:rPr lang="cs-CZ" sz="2800" i="0" u="none" strike="noStrike" dirty="0">
                  <a:ln>
                    <a:noFill/>
                  </a:ln>
                  <a:solidFill>
                    <a:srgbClr val="FFC000"/>
                  </a:solidFill>
                  <a:latin typeface="Times New Roman" pitchFamily="18"/>
                  <a:ea typeface="Lucida Sans Unicode" pitchFamily="2"/>
                  <a:cs typeface="Tahoma" pitchFamily="2"/>
                </a:rPr>
                <a:t>)</a:t>
              </a: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371159" y="5099400"/>
              <a:ext cx="359640" cy="4899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360" tIns="44280" rIns="90360" bIns="4428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2800" b="1" i="0" u="none" strike="noStrike" dirty="0">
                  <a:ln>
                    <a:noFill/>
                  </a:ln>
                  <a:latin typeface="Times New Roman" pitchFamily="18"/>
                  <a:ea typeface="Lucida Sans Unicode" pitchFamily="2"/>
                  <a:cs typeface="Tahoma" pitchFamily="2"/>
                </a:rPr>
                <a:t>0</a:t>
              </a:r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4731480" y="5099400"/>
              <a:ext cx="359640" cy="4899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360" tIns="44280" rIns="90360" bIns="4428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2800" b="1" i="0" u="none" strike="noStrike">
                  <a:ln>
                    <a:noFill/>
                  </a:ln>
                  <a:latin typeface="Times New Roman" pitchFamily="18"/>
                  <a:ea typeface="Lucida Sans Unicode" pitchFamily="2"/>
                  <a:cs typeface="Tahoma" pitchFamily="2"/>
                </a:rPr>
                <a:t>1</a:t>
              </a:r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534960" y="3736440"/>
              <a:ext cx="4384440" cy="810719"/>
            </a:xfrm>
            <a:custGeom>
              <a:avLst/>
              <a:gdLst>
                <a:gd name="f0" fmla="val 0"/>
                <a:gd name="f1" fmla="val 576"/>
                <a:gd name="f2" fmla="val 336"/>
                <a:gd name="f3" fmla="val 288"/>
                <a:gd name="f4" fmla="val 624"/>
                <a:gd name="f5" fmla="val 96"/>
                <a:gd name="f6" fmla="val 864"/>
                <a:gd name="f7" fmla="val 1104"/>
                <a:gd name="f8" fmla="val 1392"/>
                <a:gd name="f9" fmla="val 48"/>
                <a:gd name="f10" fmla="val 1677"/>
                <a:gd name="f11" fmla="val 86"/>
                <a:gd name="f12" fmla="val 1872"/>
                <a:gd name="f13" fmla="val 2109"/>
                <a:gd name="f14" fmla="val 102"/>
                <a:gd name="f15" fmla="val 2307"/>
                <a:gd name="f16" fmla="val 115"/>
                <a:gd name="f17" fmla="val 2496"/>
                <a:gd name="f18" fmla="val 144"/>
                <a:gd name="f19" fmla="val 2832"/>
                <a:gd name="f20" fmla="val 240"/>
                <a:gd name="f21" fmla="val 3072"/>
                <a:gd name="f22" fmla="val 31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121" h="577">
                  <a:moveTo>
                    <a:pt x="f0" y="f1"/>
                  </a:moveTo>
                  <a:lnTo>
                    <a:pt x="f2" y="f3"/>
                  </a:lnTo>
                  <a:lnTo>
                    <a:pt x="f4" y="f5"/>
                  </a:lnTo>
                  <a:lnTo>
                    <a:pt x="f6" y="f0"/>
                  </a:lnTo>
                  <a:lnTo>
                    <a:pt x="f7" y="f0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5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3"/>
                  </a:lnTo>
                  <a:lnTo>
                    <a:pt x="f22" y="f3"/>
                  </a:lnTo>
                </a:path>
              </a:pathLst>
            </a:custGeom>
            <a:noFill/>
            <a:ln w="36000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</a:ln>
          </p:spPr>
          <p:txBody>
            <a:bodyPr vert="horz" wrap="square" lIns="95400" tIns="52200" rIns="95400" bIns="5220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2400" b="0" i="0" u="none" strike="noStrike">
                <a:ln>
                  <a:noFill/>
                </a:ln>
                <a:latin typeface="Times New Roman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4021920" y="4011120"/>
              <a:ext cx="800859" cy="502295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360" tIns="44280" rIns="90360" bIns="4428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2800" i="1" u="none" strike="noStrike" dirty="0">
                  <a:ln>
                    <a:noFill/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itchFamily="18"/>
                  <a:ea typeface="Lucida Sans Unicode" pitchFamily="2"/>
                  <a:cs typeface="Tahoma" pitchFamily="2"/>
                </a:rPr>
                <a:t>p</a:t>
              </a:r>
              <a:r>
                <a:rPr lang="cs-CZ" sz="2800" i="0" u="none" strike="noStrike" dirty="0">
                  <a:ln>
                    <a:noFill/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itchFamily="18"/>
                  <a:ea typeface="Lucida Sans Unicode" pitchFamily="2"/>
                  <a:cs typeface="Tahoma" pitchFamily="2"/>
                </a:rPr>
                <a:t>(</a:t>
              </a:r>
              <a:r>
                <a:rPr lang="cs-CZ" sz="2800" b="1" i="0" u="none" strike="noStrike" dirty="0">
                  <a:ln>
                    <a:noFill/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itchFamily="18"/>
                  <a:ea typeface="Lucida Sans Unicode" pitchFamily="2"/>
                  <a:cs typeface="Tahoma" pitchFamily="2"/>
                </a:rPr>
                <a:t>x</a:t>
              </a:r>
              <a:r>
                <a:rPr lang="cs-CZ" sz="2800" i="0" u="none" strike="noStrike" dirty="0">
                  <a:ln>
                    <a:noFill/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itchFamily="18"/>
                  <a:ea typeface="Lucida Sans Unicode" pitchFamily="2"/>
                  <a:cs typeface="Tahoma" pitchFamily="2"/>
                </a:rPr>
                <a:t>)</a:t>
              </a:r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3139199" y="5099400"/>
              <a:ext cx="461879" cy="578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360" tIns="44280" rIns="90360" bIns="4428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2800" b="1" i="0" u="none" strike="noStrike">
                  <a:ln>
                    <a:noFill/>
                  </a:ln>
                  <a:latin typeface="Symbol" pitchFamily="18"/>
                  <a:ea typeface="Lucida Sans Unicode" pitchFamily="2"/>
                  <a:cs typeface="Tahoma" pitchFamily="2"/>
                </a:rPr>
                <a:t></a:t>
              </a:r>
              <a:r>
                <a:rPr lang="cs-CZ" sz="2800" b="1" i="0" u="none" strike="noStrike" baseline="-25000">
                  <a:ln>
                    <a:noFill/>
                  </a:ln>
                  <a:latin typeface="Times New Roman" pitchFamily="18"/>
                  <a:ea typeface="Lucida Sans Unicode" pitchFamily="2"/>
                  <a:cs typeface="Tahoma" pitchFamily="2"/>
                </a:rPr>
                <a:t>2</a:t>
              </a:r>
            </a:p>
          </p:txBody>
        </p:sp>
        <p:sp>
          <p:nvSpPr>
            <p:cNvPr id="15" name="Přímá spojovací čára 14"/>
            <p:cNvSpPr/>
            <p:nvPr/>
          </p:nvSpPr>
          <p:spPr>
            <a:xfrm flipV="1">
              <a:off x="3367080" y="3038400"/>
              <a:ext cx="0" cy="1983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miter/>
              <a:tailEnd type="arrow"/>
            </a:ln>
          </p:spPr>
          <p:txBody>
            <a:bodyPr vert="horz" wrap="square" lIns="101520" tIns="58320" rIns="101520" bIns="5832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2400" b="0" i="0" u="none" strike="noStrike">
                <a:ln>
                  <a:noFill/>
                </a:ln>
                <a:latin typeface="Times New Roman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16" name="Volný tvar 15"/>
            <p:cNvSpPr/>
            <p:nvPr/>
          </p:nvSpPr>
          <p:spPr>
            <a:xfrm>
              <a:off x="1723320" y="5099400"/>
              <a:ext cx="461879" cy="578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360" tIns="44280" rIns="90360" bIns="4428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2800" b="1" i="0" u="none" strike="noStrike">
                  <a:ln>
                    <a:noFill/>
                  </a:ln>
                  <a:latin typeface="Symbol" pitchFamily="18"/>
                  <a:ea typeface="Lucida Sans Unicode" pitchFamily="2"/>
                  <a:cs typeface="Tahoma" pitchFamily="2"/>
                </a:rPr>
                <a:t></a:t>
              </a:r>
              <a:r>
                <a:rPr lang="cs-CZ" sz="2800" b="1" i="0" u="none" strike="noStrike" baseline="-25000">
                  <a:ln>
                    <a:noFill/>
                  </a:ln>
                  <a:latin typeface="Times New Roman" pitchFamily="18"/>
                  <a:ea typeface="Lucida Sans Unicode" pitchFamily="2"/>
                  <a:cs typeface="Tahoma" pitchFamily="2"/>
                </a:rPr>
                <a:t>3</a:t>
              </a:r>
            </a:p>
          </p:txBody>
        </p:sp>
        <p:sp>
          <p:nvSpPr>
            <p:cNvPr id="17" name="Přímá spojovací čára 16"/>
            <p:cNvSpPr/>
            <p:nvPr/>
          </p:nvSpPr>
          <p:spPr>
            <a:xfrm flipV="1">
              <a:off x="1883880" y="2343240"/>
              <a:ext cx="0" cy="2680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miter/>
              <a:tailEnd type="arrow"/>
            </a:ln>
          </p:spPr>
          <p:txBody>
            <a:bodyPr vert="horz" wrap="square" lIns="101520" tIns="58320" rIns="101520" bIns="5832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2400" b="0" i="0" u="none" strike="noStrike">
                <a:ln>
                  <a:noFill/>
                </a:ln>
                <a:latin typeface="Times New Roman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18" name="Volný tvar 17"/>
            <p:cNvSpPr/>
            <p:nvPr/>
          </p:nvSpPr>
          <p:spPr>
            <a:xfrm>
              <a:off x="2667240" y="5099400"/>
              <a:ext cx="461879" cy="578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360" tIns="44280" rIns="90360" bIns="4428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2800" b="1" i="0" u="none" strike="noStrike">
                  <a:ln>
                    <a:noFill/>
                  </a:ln>
                  <a:latin typeface="Symbol" pitchFamily="18"/>
                  <a:ea typeface="Lucida Sans Unicode" pitchFamily="2"/>
                  <a:cs typeface="Tahoma" pitchFamily="2"/>
                </a:rPr>
                <a:t></a:t>
              </a:r>
              <a:r>
                <a:rPr lang="cs-CZ" sz="2800" b="1" i="0" u="none" strike="noStrike" baseline="-25000">
                  <a:ln>
                    <a:noFill/>
                  </a:ln>
                  <a:latin typeface="Times New Roman" pitchFamily="18"/>
                  <a:ea typeface="Lucida Sans Unicode" pitchFamily="2"/>
                  <a:cs typeface="Tahoma" pitchFamily="2"/>
                </a:rPr>
                <a:t>4</a:t>
              </a:r>
            </a:p>
          </p:txBody>
        </p:sp>
        <p:sp>
          <p:nvSpPr>
            <p:cNvPr id="19" name="Přímá spojovací čára 18"/>
            <p:cNvSpPr/>
            <p:nvPr/>
          </p:nvSpPr>
          <p:spPr>
            <a:xfrm flipV="1">
              <a:off x="2827800" y="3193200"/>
              <a:ext cx="0" cy="183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miter/>
              <a:tailEnd type="arrow"/>
            </a:ln>
          </p:spPr>
          <p:txBody>
            <a:bodyPr vert="horz" wrap="square" lIns="101520" tIns="58320" rIns="101520" bIns="5832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2400" b="0" i="0" u="none" strike="noStrike">
                <a:ln>
                  <a:noFill/>
                </a:ln>
                <a:latin typeface="Times New Roman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1183680" y="5099400"/>
              <a:ext cx="461879" cy="578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360" tIns="44280" rIns="90360" bIns="4428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2800" b="1" i="0" u="none" strike="noStrike">
                  <a:ln>
                    <a:noFill/>
                  </a:ln>
                  <a:latin typeface="Symbol" pitchFamily="18"/>
                  <a:ea typeface="Lucida Sans Unicode" pitchFamily="2"/>
                  <a:cs typeface="Tahoma" pitchFamily="2"/>
                </a:rPr>
                <a:t></a:t>
              </a:r>
              <a:r>
                <a:rPr lang="cs-CZ" sz="2800" b="1" i="0" u="none" strike="noStrike" baseline="-25000">
                  <a:ln>
                    <a:noFill/>
                  </a:ln>
                  <a:latin typeface="Times New Roman" pitchFamily="18"/>
                  <a:ea typeface="Lucida Sans Unicode" pitchFamily="2"/>
                  <a:cs typeface="Tahoma" pitchFamily="2"/>
                </a:rPr>
                <a:t>5</a:t>
              </a:r>
            </a:p>
          </p:txBody>
        </p:sp>
        <p:sp>
          <p:nvSpPr>
            <p:cNvPr id="21" name="Přímá spojovací čára 20"/>
            <p:cNvSpPr/>
            <p:nvPr/>
          </p:nvSpPr>
          <p:spPr>
            <a:xfrm flipV="1">
              <a:off x="1344240" y="2614320"/>
              <a:ext cx="0" cy="24087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miter/>
              <a:tailEnd type="arrow"/>
            </a:ln>
          </p:spPr>
          <p:txBody>
            <a:bodyPr vert="horz" wrap="square" lIns="101520" tIns="58320" rIns="101520" bIns="58320" anchor="t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2400" b="0" i="0" u="none" strike="noStrike">
                <a:ln>
                  <a:noFill/>
                </a:ln>
                <a:latin typeface="Times New Roman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22" name="Volný tvar 21"/>
            <p:cNvSpPr/>
            <p:nvPr/>
          </p:nvSpPr>
          <p:spPr>
            <a:xfrm>
              <a:off x="3772800" y="5099400"/>
              <a:ext cx="461879" cy="578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360" tIns="44280" rIns="90360" bIns="44280" anchor="t" anchorCtr="0" compatLnSpc="0">
              <a:spAutoFit/>
            </a:bodyPr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cs-CZ" sz="2800" b="1" i="0" u="none" strike="noStrike">
                  <a:ln>
                    <a:noFill/>
                  </a:ln>
                  <a:latin typeface="Symbol" pitchFamily="18"/>
                  <a:ea typeface="Lucida Sans Unicode" pitchFamily="2"/>
                  <a:cs typeface="Tahoma" pitchFamily="2"/>
                </a:rPr>
                <a:t></a:t>
              </a:r>
              <a:r>
                <a:rPr lang="cs-CZ" sz="2800" b="1" i="0" u="none" strike="noStrike" baseline="-25000">
                  <a:ln>
                    <a:noFill/>
                  </a:ln>
                  <a:latin typeface="Times New Roman" pitchFamily="18"/>
                  <a:ea typeface="Lucida Sans Unicode" pitchFamily="2"/>
                  <a:cs typeface="Tahoma" pitchFamily="2"/>
                </a:rPr>
                <a:t>6</a:t>
              </a:r>
            </a:p>
          </p:txBody>
        </p:sp>
        <p:sp>
          <p:nvSpPr>
            <p:cNvPr id="23" name="Přímá spojovací čára 22"/>
            <p:cNvSpPr/>
            <p:nvPr/>
          </p:nvSpPr>
          <p:spPr>
            <a:xfrm flipV="1">
              <a:off x="3933360" y="3066840"/>
              <a:ext cx="0" cy="1956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miter/>
              <a:tailEnd type="arrow"/>
            </a:ln>
          </p:spPr>
          <p:txBody>
            <a:bodyPr vert="horz" wrap="square" lIns="101520" tIns="58320" rIns="101520" bIns="58320" anchorCtr="0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2400" b="0" i="0" u="none" strike="noStrike">
                <a:ln>
                  <a:noFill/>
                </a:ln>
                <a:latin typeface="Times New Roman" pitchFamily="18"/>
                <a:ea typeface="Lucida Sans Unicode" pitchFamily="2"/>
                <a:cs typeface="Tahoma" pitchFamily="2"/>
              </a:endParaRPr>
            </a:p>
          </p:txBody>
        </p:sp>
      </p:grpSp>
      <p:graphicFrame>
        <p:nvGraphicFramePr>
          <p:cNvPr id="26" name="Objekt 25"/>
          <p:cNvGraphicFramePr>
            <a:graphicFrameLocks noChangeAspect="1"/>
          </p:cNvGraphicFramePr>
          <p:nvPr/>
        </p:nvGraphicFramePr>
        <p:xfrm>
          <a:off x="6012160" y="2996952"/>
          <a:ext cx="16176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086" name="Equation" r:id="rId3" imgW="812520" imgH="279360" progId="Equation.3">
                  <p:embed/>
                </p:oleObj>
              </mc:Choice>
              <mc:Fallback>
                <p:oleObj name="Equation" r:id="rId3" imgW="8125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996952"/>
                        <a:ext cx="1617662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66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111750" y="4269780"/>
          <a:ext cx="367665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087" name="Equation" r:id="rId5" imgW="1841400" imgH="444240" progId="Equation.3">
                  <p:embed/>
                </p:oleObj>
              </mc:Choice>
              <mc:Fallback>
                <p:oleObj name="Equation" r:id="rId5" imgW="1841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4269780"/>
                        <a:ext cx="3676650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66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ovéPole 27"/>
          <p:cNvSpPr txBox="1"/>
          <p:nvPr/>
        </p:nvSpPr>
        <p:spPr>
          <a:xfrm>
            <a:off x="5073095" y="2389619"/>
            <a:ext cx="136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+mj-lt"/>
              </a:rPr>
              <a:t>Integrál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>
              <a:latin typeface="+mj-lt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073095" y="3687415"/>
            <a:ext cx="31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Monte Carlo </a:t>
            </a:r>
            <a:r>
              <a:rPr lang="cs-CZ" sz="2400" dirty="0" smtClean="0">
                <a:latin typeface="+mj-lt"/>
              </a:rPr>
              <a:t>odhad </a:t>
            </a:r>
            <a:r>
              <a:rPr lang="cs-CZ" sz="2400" i="1" dirty="0" smtClean="0">
                <a:latin typeface="+mj-lt"/>
              </a:rPr>
              <a:t>I</a:t>
            </a:r>
            <a:r>
              <a:rPr lang="cs-CZ" sz="2400" dirty="0" smtClean="0">
                <a:latin typeface="+mj-lt"/>
              </a:rPr>
              <a:t>:</a:t>
            </a:r>
            <a:endParaRPr lang="en-US" sz="2400" dirty="0">
              <a:latin typeface="+mj-lt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5076056" y="5445224"/>
            <a:ext cx="3464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+mj-lt"/>
              </a:rPr>
              <a:t>„V průměru“ to funguje: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/>
        </p:nvGraphicFramePr>
        <p:xfrm>
          <a:off x="6175375" y="6065838"/>
          <a:ext cx="12890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088" name="Equation" r:id="rId7" imgW="647640" imgH="253800" progId="Equation.3">
                  <p:embed/>
                </p:oleObj>
              </mc:Choice>
              <mc:Fallback>
                <p:oleObj name="Equation" r:id="rId7" imgW="647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75" y="6065838"/>
                        <a:ext cx="12890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66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02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rekurze – Ruská ruleta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Pokračuj v rekurzi s pravděpodobností </a:t>
            </a:r>
            <a:r>
              <a:rPr lang="cs-CZ" i="1" dirty="0" smtClean="0"/>
              <a:t>q</a:t>
            </a:r>
          </a:p>
          <a:p>
            <a:endParaRPr lang="cs-CZ" dirty="0" smtClean="0"/>
          </a:p>
          <a:p>
            <a:r>
              <a:rPr lang="cs-CZ" dirty="0" smtClean="0"/>
              <a:t>Uprav váhu faktorem 1 / </a:t>
            </a:r>
            <a:r>
              <a:rPr lang="cs-CZ" i="1" dirty="0" smtClean="0"/>
              <a:t>q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graphicFrame>
        <p:nvGraphicFramePr>
          <p:cNvPr id="376834" name="Object 2"/>
          <p:cNvGraphicFramePr>
            <a:graphicFrameLocks noChangeAspect="1"/>
          </p:cNvGraphicFramePr>
          <p:nvPr/>
        </p:nvGraphicFramePr>
        <p:xfrm>
          <a:off x="2967038" y="3644900"/>
          <a:ext cx="3211512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04" name="Rovnice" r:id="rId3" imgW="1523880" imgH="457200" progId="Equation.3">
                  <p:embed/>
                </p:oleObj>
              </mc:Choice>
              <mc:Fallback>
                <p:oleObj name="Rovnice" r:id="rId3" imgW="15238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3644900"/>
                        <a:ext cx="3211512" cy="9604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35" name="Object 3"/>
          <p:cNvGraphicFramePr>
            <a:graphicFrameLocks noChangeAspect="1"/>
          </p:cNvGraphicFramePr>
          <p:nvPr/>
        </p:nvGraphicFramePr>
        <p:xfrm>
          <a:off x="2479675" y="5070475"/>
          <a:ext cx="42291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005" name="Rovnice" r:id="rId5" imgW="2006280" imgH="419040" progId="Equation.3">
                  <p:embed/>
                </p:oleObj>
              </mc:Choice>
              <mc:Fallback>
                <p:oleObj name="Rovnice" r:id="rId5" imgW="200628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5070475"/>
                        <a:ext cx="4229100" cy="8794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79296" cy="1139825"/>
          </a:xfrm>
        </p:spPr>
        <p:txBody>
          <a:bodyPr/>
          <a:lstStyle/>
          <a:p>
            <a:r>
              <a:rPr lang="cs-CZ" dirty="0" smtClean="0"/>
              <a:t>Výběr náhodného směru –</a:t>
            </a:r>
            <a:r>
              <a:rPr lang="en-US" dirty="0" smtClean="0"/>
              <a:t> Importance</a:t>
            </a:r>
            <a:br>
              <a:rPr lang="en-US" dirty="0" smtClean="0"/>
            </a:br>
            <a:r>
              <a:rPr lang="en-US" dirty="0" smtClean="0"/>
              <a:t>							Sampling</a:t>
            </a:r>
            <a:endParaRPr lang="cs-CZ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7"/>
            <a:ext cx="8686800" cy="5256584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latin typeface="Courier New" pitchFamily="49" charset="0"/>
              </a:rPr>
              <a:t>get</a:t>
            </a:r>
            <a:r>
              <a:rPr lang="cs-CZ" sz="1400" b="1" dirty="0" smtClean="0">
                <a:latin typeface="Courier New" pitchFamily="49" charset="0"/>
              </a:rPr>
              <a:t>Li</a:t>
            </a:r>
            <a:r>
              <a:rPr lang="en-US" sz="1400" b="1" dirty="0" smtClean="0">
                <a:latin typeface="Courier New" pitchFamily="49" charset="0"/>
              </a:rPr>
              <a:t>(x, w)</a:t>
            </a:r>
            <a:endParaRPr lang="cs-CZ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</a:rPr>
              <a:t>{</a:t>
            </a:r>
            <a:endParaRPr lang="cs-CZ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,1,1)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while(1)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hit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NearestIntersect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(x, 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no intersection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bgRadiance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(x, 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isOnLightSource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Le(hit.pos, -w)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reflectance(hit.pos, -w)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rand() &lt;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 </a:t>
            </a:r>
            <a:r>
              <a:rPr lang="el-GR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russian</a:t>
            </a:r>
            <a:r>
              <a:rPr lang="en-US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 roulette – survive (reflect)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SampleDir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(hit.pos,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-w) * </a:t>
            </a:r>
            <a:r>
              <a:rPr lang="en-US" sz="1400" b="1" dirty="0" smtClean="0">
                <a:latin typeface="Courier New" pitchFamily="49" charset="0"/>
              </a:rPr>
              <a:t>dot(</a:t>
            </a:r>
            <a:r>
              <a:rPr lang="en-US" sz="1400" b="1" dirty="0" err="1" smtClean="0">
                <a:latin typeface="Courier New" pitchFamily="49" charset="0"/>
              </a:rPr>
              <a:t>hit.n</a:t>
            </a:r>
            <a:r>
              <a:rPr lang="en-US" sz="1400" b="1" dirty="0" smtClean="0">
                <a:latin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</a:rPr>
              <a:t>) / (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pdf</a:t>
            </a:r>
            <a:r>
              <a:rPr lang="cs-CZ" sz="1400" b="1" dirty="0" smtClean="0">
                <a:latin typeface="Courier New" pitchFamily="49" charset="0"/>
              </a:rPr>
              <a:t>(w</a:t>
            </a:r>
            <a:r>
              <a:rPr lang="en-US" sz="1400" b="1" dirty="0" smtClean="0">
                <a:latin typeface="Courier New" pitchFamily="49" charset="0"/>
              </a:rPr>
              <a:t>i</a:t>
            </a:r>
            <a:r>
              <a:rPr lang="cs-CZ" sz="1400" b="1" dirty="0" smtClean="0">
                <a:latin typeface="Courier New" pitchFamily="49" charset="0"/>
              </a:rPr>
              <a:t>)</a:t>
            </a:r>
            <a:r>
              <a:rPr lang="en-US" sz="1400" b="1" dirty="0" smtClean="0">
                <a:latin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x  := hit.pos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w  :=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else </a:t>
            </a:r>
            <a:r>
              <a:rPr lang="en-US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// absorb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    break;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</a:t>
            </a:r>
            <a:r>
              <a:rPr lang="cs-CZ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1392" y="4365104"/>
            <a:ext cx="2304256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71514" y="4653136"/>
            <a:ext cx="820966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7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Obyčejně vzorkujeme s hustotou „co nejpodobnější“ součinu   </a:t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i="1" dirty="0" smtClean="0"/>
              <a:t>f</a:t>
            </a:r>
            <a:r>
              <a:rPr lang="cs-CZ" i="1" baseline="-25000" dirty="0" smtClean="0"/>
              <a:t>r</a:t>
            </a:r>
            <a:r>
              <a:rPr lang="cs-CZ" dirty="0" smtClean="0"/>
              <a:t>(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i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) cos </a:t>
            </a:r>
            <a:r>
              <a:rPr lang="cs-CZ" dirty="0" err="1" smtClean="0">
                <a:latin typeface="Symbol" pitchFamily="18" charset="2"/>
              </a:rPr>
              <a:t>q</a:t>
            </a:r>
            <a:r>
              <a:rPr lang="cs-CZ" baseline="-25000" dirty="0" err="1" smtClean="0"/>
              <a:t>i</a:t>
            </a:r>
            <a:endParaRPr lang="cs-CZ" baseline="-25000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Ideálně bychom chtěli vzorkovat podle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i="1" dirty="0" smtClean="0"/>
              <a:t>L</a:t>
            </a:r>
            <a:r>
              <a:rPr lang="cs-CZ" baseline="-25000" dirty="0" smtClean="0"/>
              <a:t>i</a:t>
            </a:r>
            <a:r>
              <a:rPr lang="cs-CZ" dirty="0" smtClean="0"/>
              <a:t>(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i</a:t>
            </a:r>
            <a:r>
              <a:rPr lang="cs-CZ" dirty="0" smtClean="0"/>
              <a:t>) </a:t>
            </a:r>
            <a:r>
              <a:rPr lang="cs-CZ" i="1" dirty="0" smtClean="0"/>
              <a:t>f</a:t>
            </a:r>
            <a:r>
              <a:rPr lang="cs-CZ" i="1" baseline="-25000" dirty="0" smtClean="0"/>
              <a:t>r</a:t>
            </a:r>
            <a:r>
              <a:rPr lang="cs-CZ" dirty="0" smtClean="0"/>
              <a:t>(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i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) cos </a:t>
            </a:r>
            <a:r>
              <a:rPr lang="cs-CZ" dirty="0" err="1" smtClean="0">
                <a:latin typeface="Symbol" pitchFamily="18" charset="2"/>
              </a:rPr>
              <a:t>q</a:t>
            </a:r>
            <a:r>
              <a:rPr lang="cs-CZ" baseline="-25000" dirty="0" err="1" smtClean="0"/>
              <a:t>i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ale to neumíme, protože neznáme </a:t>
            </a:r>
            <a:r>
              <a:rPr lang="cs-CZ" i="1" dirty="0" smtClean="0"/>
              <a:t>L</a:t>
            </a:r>
            <a:r>
              <a:rPr lang="cs-CZ" baseline="-25000" dirty="0" smtClean="0"/>
              <a:t>i</a:t>
            </a:r>
          </a:p>
          <a:p>
            <a:endParaRPr lang="cs-CZ" dirty="0" smtClean="0"/>
          </a:p>
          <a:p>
            <a:r>
              <a:rPr lang="cs-CZ" dirty="0" smtClean="0"/>
              <a:t>Co když bude hustota přesně úměrná </a:t>
            </a:r>
            <a:r>
              <a:rPr lang="cs-CZ" i="1" dirty="0" smtClean="0"/>
              <a:t>f</a:t>
            </a:r>
            <a:r>
              <a:rPr lang="cs-CZ" i="1" baseline="-25000" dirty="0" smtClean="0"/>
              <a:t>r</a:t>
            </a:r>
            <a:r>
              <a:rPr lang="cs-CZ" dirty="0" smtClean="0"/>
              <a:t>(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i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) cos </a:t>
            </a:r>
            <a:r>
              <a:rPr lang="cs-CZ" dirty="0" err="1" smtClean="0">
                <a:latin typeface="Symbol" pitchFamily="18" charset="2"/>
              </a:rPr>
              <a:t>q</a:t>
            </a:r>
            <a:r>
              <a:rPr lang="cs-CZ" baseline="-25000" dirty="0" err="1" smtClean="0"/>
              <a:t>i</a:t>
            </a:r>
            <a:r>
              <a:rPr lang="cs-CZ" dirty="0" smtClean="0"/>
              <a:t>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cs-CZ" dirty="0" smtClean="0"/>
              <a:t>Výběr náhodného směru –</a:t>
            </a:r>
            <a:r>
              <a:rPr lang="en-US" dirty="0" smtClean="0"/>
              <a:t> Importance</a:t>
            </a:r>
            <a:br>
              <a:rPr lang="en-US" dirty="0" smtClean="0"/>
            </a:br>
            <a:r>
              <a:rPr lang="en-US" dirty="0" smtClean="0"/>
              <a:t>							Sampling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7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„Ideální“ BRDF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Normalizace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cs-CZ" dirty="0"/>
              <a:t>integrál </a:t>
            </a:r>
            <a:r>
              <a:rPr lang="cs-CZ" dirty="0" err="1"/>
              <a:t>pdf</a:t>
            </a:r>
            <a:r>
              <a:rPr lang="cs-CZ" dirty="0"/>
              <a:t> musí být = 1)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graphicFrame>
        <p:nvGraphicFramePr>
          <p:cNvPr id="406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329222"/>
              </p:ext>
            </p:extLst>
          </p:nvPr>
        </p:nvGraphicFramePr>
        <p:xfrm>
          <a:off x="3392576" y="3687142"/>
          <a:ext cx="38036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7" name="Rovnice" r:id="rId3" imgW="1650960" imgH="596880" progId="Equation.3">
                  <p:embed/>
                </p:oleObj>
              </mc:Choice>
              <mc:Fallback>
                <p:oleObj name="Rovnice" r:id="rId3" imgW="16509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576" y="3687142"/>
                        <a:ext cx="3803650" cy="13684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1" name="Object 3"/>
          <p:cNvGraphicFramePr>
            <a:graphicFrameLocks noChangeAspect="1"/>
          </p:cNvGraphicFramePr>
          <p:nvPr/>
        </p:nvGraphicFramePr>
        <p:xfrm>
          <a:off x="2532063" y="2041029"/>
          <a:ext cx="39782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8" name="Rovnice" r:id="rId5" imgW="1726920" imgH="228600" progId="Equation.3">
                  <p:embed/>
                </p:oleObj>
              </mc:Choice>
              <mc:Fallback>
                <p:oleObj name="Rovnice" r:id="rId5" imgW="1726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63" y="2041029"/>
                        <a:ext cx="3978275" cy="52387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484953"/>
              </p:ext>
            </p:extLst>
          </p:nvPr>
        </p:nvGraphicFramePr>
        <p:xfrm>
          <a:off x="2139950" y="3903886"/>
          <a:ext cx="11699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9" name="Rovnice" r:id="rId7" imgW="507960" imgH="215640" progId="Equation.3">
                  <p:embed/>
                </p:oleObj>
              </mc:Choice>
              <mc:Fallback>
                <p:oleObj name="Rovnice" r:id="rId7" imgW="507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3903886"/>
                        <a:ext cx="1169988" cy="4953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123728" y="4191471"/>
            <a:ext cx="5184576" cy="1901825"/>
            <a:chOff x="2123728" y="3861048"/>
            <a:chExt cx="5184576" cy="1901825"/>
          </a:xfrm>
        </p:grpSpPr>
        <p:sp>
          <p:nvSpPr>
            <p:cNvPr id="10" name="TextBox 9"/>
            <p:cNvSpPr txBox="1"/>
            <p:nvPr/>
          </p:nvSpPr>
          <p:spPr>
            <a:xfrm>
              <a:off x="2123728" y="5301208"/>
              <a:ext cx="14686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latin typeface="+mj-lt"/>
                </a:rPr>
                <a:t>odrazivost </a:t>
              </a:r>
              <a:r>
                <a:rPr lang="cs-CZ" sz="2400" dirty="0" smtClean="0">
                  <a:latin typeface="Symbol" pitchFamily="18" charset="2"/>
                </a:rPr>
                <a:t>r</a:t>
              </a:r>
              <a:endParaRPr lang="en-US" sz="2400" dirty="0">
                <a:latin typeface="Symbol" pitchFamily="18" charset="2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47864" y="3861048"/>
              <a:ext cx="3960440" cy="7920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843808" y="4738792"/>
              <a:ext cx="48980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183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5414160"/>
            <a:ext cx="87849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2492896"/>
            <a:ext cx="87849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„Ideální“ BRDF IS v 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Traceru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8112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+mj-lt"/>
                <a:cs typeface="Courier New" pitchFamily="49" charset="0"/>
              </a:rPr>
              <a:t>Obecná hustota (</a:t>
            </a:r>
            <a:r>
              <a:rPr lang="cs-CZ" dirty="0" err="1" smtClean="0">
                <a:latin typeface="+mj-lt"/>
                <a:cs typeface="Courier New" pitchFamily="49" charset="0"/>
              </a:rPr>
              <a:t>pdf</a:t>
            </a:r>
            <a:r>
              <a:rPr lang="cs-CZ" dirty="0" smtClean="0">
                <a:latin typeface="+mj-lt"/>
                <a:cs typeface="Courier New" pitchFamily="49" charset="0"/>
              </a:rPr>
              <a:t>)</a:t>
            </a:r>
          </a:p>
          <a:p>
            <a:endParaRPr lang="cs-CZ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		...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cs-CZ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sz="2000" b="1" dirty="0" smtClean="0">
                <a:latin typeface="Courier New" pitchFamily="49" charset="0"/>
              </a:rPr>
              <a:t>dot(</a:t>
            </a:r>
            <a:r>
              <a:rPr lang="cs-CZ" sz="2000" b="1" dirty="0" smtClean="0">
                <a:latin typeface="Courier New" pitchFamily="49" charset="0"/>
              </a:rPr>
              <a:t>.</a:t>
            </a:r>
            <a:r>
              <a:rPr lang="en-US" sz="2000" b="1" dirty="0" smtClean="0">
                <a:latin typeface="Courier New" pitchFamily="49" charset="0"/>
              </a:rPr>
              <a:t>) / (</a:t>
            </a:r>
            <a:r>
              <a:rPr lang="cs-CZ" sz="2000" b="1" dirty="0" smtClean="0">
                <a:latin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ρ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p</a:t>
            </a:r>
            <a:r>
              <a:rPr lang="cs-CZ" sz="2000" b="1" dirty="0" smtClean="0">
                <a:latin typeface="Courier New" pitchFamily="49" charset="0"/>
              </a:rPr>
              <a:t>(w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cs-CZ" sz="2000" b="1" dirty="0" smtClean="0">
                <a:latin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dirty="0" smtClean="0"/>
          </a:p>
          <a:p>
            <a:r>
              <a:rPr lang="cs-CZ" dirty="0" smtClean="0">
                <a:latin typeface="+mj-lt"/>
                <a:cs typeface="Courier New" pitchFamily="49" charset="0"/>
              </a:rPr>
              <a:t>„Ideální“ BRDF </a:t>
            </a:r>
            <a:r>
              <a:rPr lang="cs-CZ" dirty="0" err="1" smtClean="0">
                <a:latin typeface="+mj-lt"/>
                <a:cs typeface="Courier New" pitchFamily="49" charset="0"/>
              </a:rPr>
              <a:t>importance</a:t>
            </a:r>
            <a:r>
              <a:rPr lang="cs-CZ" dirty="0" smtClean="0">
                <a:latin typeface="+mj-lt"/>
                <a:cs typeface="Courier New" pitchFamily="49" charset="0"/>
              </a:rPr>
              <a:t> </a:t>
            </a:r>
            <a:r>
              <a:rPr lang="cs-CZ" dirty="0" err="1" smtClean="0">
                <a:latin typeface="+mj-lt"/>
                <a:cs typeface="Courier New" pitchFamily="49" charset="0"/>
              </a:rPr>
              <a:t>sampling</a:t>
            </a:r>
            <a:endParaRPr lang="cs-CZ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cs-CZ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cs-CZ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cs-CZ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cs-CZ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*= 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graphicFrame>
        <p:nvGraphicFramePr>
          <p:cNvPr id="407554" name="Object 2"/>
          <p:cNvGraphicFramePr>
            <a:graphicFrameLocks noChangeAspect="1"/>
          </p:cNvGraphicFramePr>
          <p:nvPr/>
        </p:nvGraphicFramePr>
        <p:xfrm>
          <a:off x="2290763" y="4443413"/>
          <a:ext cx="45608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71" name="Rovnice" r:id="rId3" imgW="1981080" imgH="228600" progId="Equation.3">
                  <p:embed/>
                </p:oleObj>
              </mc:Choice>
              <mc:Fallback>
                <p:oleObj name="Rovnice" r:id="rId3" imgW="1981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4443413"/>
                        <a:ext cx="4560887" cy="52387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57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Pravděpodobnost přežití cesty</a:t>
            </a:r>
            <a:endParaRPr lang="cs-CZ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7"/>
            <a:ext cx="8686800" cy="5256584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latin typeface="Courier New" pitchFamily="49" charset="0"/>
              </a:rPr>
              <a:t>get</a:t>
            </a:r>
            <a:r>
              <a:rPr lang="cs-CZ" sz="1400" b="1" dirty="0" smtClean="0">
                <a:latin typeface="Courier New" pitchFamily="49" charset="0"/>
              </a:rPr>
              <a:t>Li</a:t>
            </a:r>
            <a:r>
              <a:rPr lang="en-US" sz="1400" b="1" dirty="0" smtClean="0">
                <a:latin typeface="Courier New" pitchFamily="49" charset="0"/>
              </a:rPr>
              <a:t>(x, w)</a:t>
            </a:r>
            <a:endParaRPr lang="cs-CZ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</a:rPr>
              <a:t>{</a:t>
            </a:r>
            <a:endParaRPr lang="cs-CZ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,1,1)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while(1)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hit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NearestIntersect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(x, 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no intersection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bgRadiance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(x, 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isOnLightSource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Le(hit.pos, -w)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reflectance(hit.pos, -w)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rand() &lt;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 </a:t>
            </a:r>
            <a:r>
              <a:rPr lang="el-GR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russian</a:t>
            </a:r>
            <a:r>
              <a:rPr lang="en-US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 roulette – survive (reflect)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SampleDir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(hit.pos,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-w) * </a:t>
            </a:r>
            <a:r>
              <a:rPr lang="en-US" sz="1400" b="1" dirty="0" smtClean="0">
                <a:latin typeface="Courier New" pitchFamily="49" charset="0"/>
              </a:rPr>
              <a:t>dot(</a:t>
            </a:r>
            <a:r>
              <a:rPr lang="en-US" sz="1400" b="1" dirty="0" err="1" smtClean="0">
                <a:latin typeface="Courier New" pitchFamily="49" charset="0"/>
              </a:rPr>
              <a:t>hit.n</a:t>
            </a:r>
            <a:r>
              <a:rPr lang="en-US" sz="1400" b="1" dirty="0" smtClean="0">
                <a:latin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</a:rPr>
              <a:t>) / (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</a:rPr>
              <a:t>p</a:t>
            </a:r>
            <a:r>
              <a:rPr lang="cs-CZ" sz="1400" b="1" dirty="0" smtClean="0">
                <a:latin typeface="Courier New" pitchFamily="49" charset="0"/>
              </a:rPr>
              <a:t>(w</a:t>
            </a:r>
            <a:r>
              <a:rPr lang="en-US" sz="1400" b="1" dirty="0" smtClean="0">
                <a:latin typeface="Courier New" pitchFamily="49" charset="0"/>
              </a:rPr>
              <a:t>i</a:t>
            </a:r>
            <a:r>
              <a:rPr lang="cs-CZ" sz="1400" b="1" dirty="0" smtClean="0">
                <a:latin typeface="Courier New" pitchFamily="49" charset="0"/>
              </a:rPr>
              <a:t>)</a:t>
            </a:r>
            <a:r>
              <a:rPr lang="en-US" sz="1400" b="1" dirty="0" smtClean="0">
                <a:latin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x  := hit.pos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w  :=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else </a:t>
            </a:r>
            <a:r>
              <a:rPr lang="en-US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// absorb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    break;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</a:t>
            </a:r>
            <a:r>
              <a:rPr lang="cs-CZ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03648" y="3861048"/>
            <a:ext cx="3096344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596336" y="4653136"/>
            <a:ext cx="288032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00080" y="4149080"/>
            <a:ext cx="1224136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8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Pravděpodobnost přežití cesty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Použití odrazivosti </a:t>
            </a:r>
            <a:r>
              <a:rPr lang="cs-CZ" dirty="0" smtClean="0">
                <a:latin typeface="Symbol" pitchFamily="18" charset="2"/>
              </a:rPr>
              <a:t>r</a:t>
            </a:r>
            <a:r>
              <a:rPr lang="cs-CZ" dirty="0" smtClean="0"/>
              <a:t> jako p-</a:t>
            </a:r>
            <a:r>
              <a:rPr lang="cs-CZ" dirty="0" err="1" smtClean="0"/>
              <a:t>nosti</a:t>
            </a:r>
            <a:r>
              <a:rPr lang="cs-CZ" dirty="0" smtClean="0"/>
              <a:t> přežití dává smysl</a:t>
            </a:r>
          </a:p>
          <a:p>
            <a:pPr lvl="1"/>
            <a:r>
              <a:rPr lang="cs-CZ" dirty="0" smtClean="0"/>
              <a:t>Pokud plocha odráží jen 30</a:t>
            </a:r>
            <a:r>
              <a:rPr lang="en-US" dirty="0" smtClean="0"/>
              <a:t>% </a:t>
            </a:r>
            <a:r>
              <a:rPr lang="cs-CZ" dirty="0" smtClean="0"/>
              <a:t>energie, </a:t>
            </a:r>
            <a:br>
              <a:rPr lang="cs-CZ" dirty="0" smtClean="0"/>
            </a:br>
            <a:r>
              <a:rPr lang="cs-CZ" dirty="0" smtClean="0"/>
              <a:t>pokračujeme pouze s 30</a:t>
            </a:r>
            <a:r>
              <a:rPr lang="en-US" dirty="0" smtClean="0"/>
              <a:t>%</a:t>
            </a:r>
            <a:r>
              <a:rPr lang="cs-CZ" dirty="0" smtClean="0"/>
              <a:t> pravděpodobností.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Co když neumím spočítat </a:t>
            </a:r>
            <a:r>
              <a:rPr lang="cs-CZ" dirty="0" smtClean="0">
                <a:latin typeface="Symbol" pitchFamily="18" charset="2"/>
              </a:rPr>
              <a:t>r</a:t>
            </a:r>
            <a:r>
              <a:rPr lang="cs-CZ" dirty="0" smtClean="0"/>
              <a:t> ? </a:t>
            </a:r>
          </a:p>
          <a:p>
            <a:r>
              <a:rPr lang="cs-CZ" dirty="0" smtClean="0"/>
              <a:t>Alternativa</a:t>
            </a:r>
          </a:p>
          <a:p>
            <a:pPr marL="801687" lvl="1" indent="-457200">
              <a:buFont typeface="+mj-lt"/>
              <a:buAutoNum type="arabicPeriod"/>
            </a:pPr>
            <a:r>
              <a:rPr lang="cs-CZ" dirty="0" smtClean="0"/>
              <a:t>Nejdříve vygeneruj náhodný směr podle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i</a:t>
            </a:r>
            <a:r>
              <a:rPr lang="cs-CZ" dirty="0" smtClean="0"/>
              <a:t>)</a:t>
            </a:r>
          </a:p>
          <a:p>
            <a:pPr marL="801687" lvl="1" indent="-457200">
              <a:buFont typeface="+mj-lt"/>
              <a:buAutoNum type="arabicPeriod"/>
            </a:pPr>
            <a:r>
              <a:rPr lang="cs-CZ" dirty="0" smtClean="0"/>
              <a:t>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Pro „ideální“ BRDF IS  stejné jako původní metoda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graphicFrame>
        <p:nvGraphicFramePr>
          <p:cNvPr id="408581" name="Object 2"/>
          <p:cNvGraphicFramePr>
            <a:graphicFrameLocks noChangeAspect="1"/>
          </p:cNvGraphicFramePr>
          <p:nvPr/>
        </p:nvGraphicFramePr>
        <p:xfrm>
          <a:off x="1763688" y="4581128"/>
          <a:ext cx="4840287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95" name="Rovnice" r:id="rId3" imgW="2311200" imgH="482400" progId="Equation.3">
                  <p:embed/>
                </p:oleObj>
              </mc:Choice>
              <mc:Fallback>
                <p:oleObj name="Rovnice" r:id="rId3" imgW="2311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581128"/>
                        <a:ext cx="4840287" cy="101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984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18040" cy="1752600"/>
          </a:xfrm>
        </p:spPr>
        <p:txBody>
          <a:bodyPr/>
          <a:lstStyle/>
          <a:p>
            <a:pPr eaLnBrk="1" hangingPunct="1"/>
            <a:r>
              <a:rPr lang="cs-CZ" b="1" dirty="0" smtClean="0"/>
              <a:t>Zpět k obecnému MC integrování – „</a:t>
            </a:r>
            <a:r>
              <a:rPr lang="cs-CZ" b="1" dirty="0" err="1" smtClean="0"/>
              <a:t>Multiple</a:t>
            </a:r>
            <a:r>
              <a:rPr lang="cs-CZ" b="1" dirty="0" smtClean="0"/>
              <a:t> Importance Sampling“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829646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Multiple Importance Sampling</a:t>
            </a:r>
            <a:endParaRPr lang="en-US" dirty="0" smtClean="0">
              <a:latin typeface="Arial CE" charset="-18"/>
            </a:endParaRPr>
          </a:p>
        </p:txBody>
      </p:sp>
      <p:sp>
        <p:nvSpPr>
          <p:cNvPr id="41987" name="Freeform 3"/>
          <p:cNvSpPr>
            <a:spLocks/>
          </p:cNvSpPr>
          <p:nvPr/>
        </p:nvSpPr>
        <p:spPr bwMode="auto">
          <a:xfrm>
            <a:off x="1371600" y="2743200"/>
            <a:ext cx="6097588" cy="2897188"/>
          </a:xfrm>
          <a:custGeom>
            <a:avLst/>
            <a:gdLst>
              <a:gd name="T0" fmla="*/ 192 w 3841"/>
              <a:gd name="T1" fmla="*/ 1680 h 1825"/>
              <a:gd name="T2" fmla="*/ 384 w 3841"/>
              <a:gd name="T3" fmla="*/ 1440 h 1825"/>
              <a:gd name="T4" fmla="*/ 480 w 3841"/>
              <a:gd name="T5" fmla="*/ 1248 h 1825"/>
              <a:gd name="T6" fmla="*/ 624 w 3841"/>
              <a:gd name="T7" fmla="*/ 720 h 1825"/>
              <a:gd name="T8" fmla="*/ 720 w 3841"/>
              <a:gd name="T9" fmla="*/ 336 h 1825"/>
              <a:gd name="T10" fmla="*/ 816 w 3841"/>
              <a:gd name="T11" fmla="*/ 144 h 1825"/>
              <a:gd name="T12" fmla="*/ 912 w 3841"/>
              <a:gd name="T13" fmla="*/ 0 h 1825"/>
              <a:gd name="T14" fmla="*/ 1008 w 3841"/>
              <a:gd name="T15" fmla="*/ 0 h 1825"/>
              <a:gd name="T16" fmla="*/ 1104 w 3841"/>
              <a:gd name="T17" fmla="*/ 144 h 1825"/>
              <a:gd name="T18" fmla="*/ 1296 w 3841"/>
              <a:gd name="T19" fmla="*/ 528 h 1825"/>
              <a:gd name="T20" fmla="*/ 1488 w 3841"/>
              <a:gd name="T21" fmla="*/ 960 h 1825"/>
              <a:gd name="T22" fmla="*/ 1632 w 3841"/>
              <a:gd name="T23" fmla="*/ 1248 h 1825"/>
              <a:gd name="T24" fmla="*/ 1824 w 3841"/>
              <a:gd name="T25" fmla="*/ 1392 h 1825"/>
              <a:gd name="T26" fmla="*/ 2016 w 3841"/>
              <a:gd name="T27" fmla="*/ 1440 h 1825"/>
              <a:gd name="T28" fmla="*/ 2208 w 3841"/>
              <a:gd name="T29" fmla="*/ 1440 h 1825"/>
              <a:gd name="T30" fmla="*/ 2352 w 3841"/>
              <a:gd name="T31" fmla="*/ 1392 h 1825"/>
              <a:gd name="T32" fmla="*/ 2448 w 3841"/>
              <a:gd name="T33" fmla="*/ 1200 h 1825"/>
              <a:gd name="T34" fmla="*/ 2544 w 3841"/>
              <a:gd name="T35" fmla="*/ 864 h 1825"/>
              <a:gd name="T36" fmla="*/ 2640 w 3841"/>
              <a:gd name="T37" fmla="*/ 672 h 1825"/>
              <a:gd name="T38" fmla="*/ 2736 w 3841"/>
              <a:gd name="T39" fmla="*/ 624 h 1825"/>
              <a:gd name="T40" fmla="*/ 2832 w 3841"/>
              <a:gd name="T41" fmla="*/ 672 h 1825"/>
              <a:gd name="T42" fmla="*/ 3024 w 3841"/>
              <a:gd name="T43" fmla="*/ 1056 h 1825"/>
              <a:gd name="T44" fmla="*/ 3216 w 3841"/>
              <a:gd name="T45" fmla="*/ 1440 h 1825"/>
              <a:gd name="T46" fmla="*/ 3408 w 3841"/>
              <a:gd name="T47" fmla="*/ 1632 h 1825"/>
              <a:gd name="T48" fmla="*/ 3600 w 3841"/>
              <a:gd name="T49" fmla="*/ 1728 h 1825"/>
              <a:gd name="T50" fmla="*/ 3840 w 3841"/>
              <a:gd name="T51" fmla="*/ 1776 h 1825"/>
              <a:gd name="T52" fmla="*/ 3840 w 3841"/>
              <a:gd name="T53" fmla="*/ 1824 h 1825"/>
              <a:gd name="T54" fmla="*/ 0 w 3841"/>
              <a:gd name="T55" fmla="*/ 1824 h 1825"/>
              <a:gd name="T56" fmla="*/ 192 w 3841"/>
              <a:gd name="T57" fmla="*/ 1680 h 182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841"/>
              <a:gd name="T88" fmla="*/ 0 h 1825"/>
              <a:gd name="T89" fmla="*/ 3841 w 3841"/>
              <a:gd name="T90" fmla="*/ 1825 h 182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841" h="1825">
                <a:moveTo>
                  <a:pt x="192" y="1680"/>
                </a:moveTo>
                <a:lnTo>
                  <a:pt x="384" y="1440"/>
                </a:lnTo>
                <a:lnTo>
                  <a:pt x="480" y="1248"/>
                </a:lnTo>
                <a:lnTo>
                  <a:pt x="624" y="720"/>
                </a:lnTo>
                <a:lnTo>
                  <a:pt x="720" y="336"/>
                </a:lnTo>
                <a:lnTo>
                  <a:pt x="816" y="144"/>
                </a:lnTo>
                <a:lnTo>
                  <a:pt x="912" y="0"/>
                </a:lnTo>
                <a:lnTo>
                  <a:pt x="1008" y="0"/>
                </a:lnTo>
                <a:lnTo>
                  <a:pt x="1104" y="144"/>
                </a:lnTo>
                <a:lnTo>
                  <a:pt x="1296" y="528"/>
                </a:lnTo>
                <a:lnTo>
                  <a:pt x="1488" y="960"/>
                </a:lnTo>
                <a:lnTo>
                  <a:pt x="1632" y="1248"/>
                </a:lnTo>
                <a:lnTo>
                  <a:pt x="1824" y="1392"/>
                </a:lnTo>
                <a:lnTo>
                  <a:pt x="2016" y="1440"/>
                </a:lnTo>
                <a:lnTo>
                  <a:pt x="2208" y="1440"/>
                </a:lnTo>
                <a:lnTo>
                  <a:pt x="2352" y="1392"/>
                </a:lnTo>
                <a:lnTo>
                  <a:pt x="2448" y="1200"/>
                </a:lnTo>
                <a:lnTo>
                  <a:pt x="2544" y="864"/>
                </a:lnTo>
                <a:lnTo>
                  <a:pt x="2640" y="672"/>
                </a:lnTo>
                <a:lnTo>
                  <a:pt x="2736" y="624"/>
                </a:lnTo>
                <a:lnTo>
                  <a:pt x="2832" y="672"/>
                </a:lnTo>
                <a:lnTo>
                  <a:pt x="3024" y="1056"/>
                </a:lnTo>
                <a:lnTo>
                  <a:pt x="3216" y="1440"/>
                </a:lnTo>
                <a:lnTo>
                  <a:pt x="3408" y="1632"/>
                </a:lnTo>
                <a:lnTo>
                  <a:pt x="3600" y="1728"/>
                </a:lnTo>
                <a:lnTo>
                  <a:pt x="3840" y="1776"/>
                </a:lnTo>
                <a:lnTo>
                  <a:pt x="3840" y="1824"/>
                </a:lnTo>
                <a:lnTo>
                  <a:pt x="0" y="1824"/>
                </a:lnTo>
                <a:lnTo>
                  <a:pt x="192" y="1680"/>
                </a:lnTo>
              </a:path>
            </a:pathLst>
          </a:custGeom>
          <a:pattFill prst="lgConfetti">
            <a:fgClr>
              <a:srgbClr val="FCFEB9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384300" y="1993900"/>
            <a:ext cx="6070600" cy="363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109913" y="2454275"/>
            <a:ext cx="7334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latin typeface="Arial" pitchFamily="34" charset="0"/>
              </a:rPr>
              <a:t>f(x)</a:t>
            </a:r>
            <a:endParaRPr lang="cs-CZ" sz="2800" b="1">
              <a:latin typeface="Arial CE" charset="-18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220788" y="5716588"/>
            <a:ext cx="379412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latin typeface="Arial" pitchFamily="34" charset="0"/>
              </a:rPr>
              <a:t>0</a:t>
            </a:r>
            <a:endParaRPr lang="cs-CZ" sz="2800" b="1">
              <a:latin typeface="Arial CE" charset="-18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300913" y="5716588"/>
            <a:ext cx="379412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latin typeface="Arial" pitchFamily="34" charset="0"/>
              </a:rPr>
              <a:t>1</a:t>
            </a:r>
            <a:endParaRPr lang="cs-CZ" sz="2800" b="1">
              <a:latin typeface="Arial CE" charset="-18"/>
            </a:endParaRPr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>
            <a:off x="1371600" y="4038600"/>
            <a:ext cx="4573588" cy="1601788"/>
          </a:xfrm>
          <a:custGeom>
            <a:avLst/>
            <a:gdLst>
              <a:gd name="T0" fmla="*/ 0 w 2881"/>
              <a:gd name="T1" fmla="*/ 1008 h 1009"/>
              <a:gd name="T2" fmla="*/ 336 w 2881"/>
              <a:gd name="T3" fmla="*/ 889 h 1009"/>
              <a:gd name="T4" fmla="*/ 576 w 2881"/>
              <a:gd name="T5" fmla="*/ 712 h 1009"/>
              <a:gd name="T6" fmla="*/ 768 w 2881"/>
              <a:gd name="T7" fmla="*/ 415 h 1009"/>
              <a:gd name="T8" fmla="*/ 912 w 2881"/>
              <a:gd name="T9" fmla="*/ 59 h 1009"/>
              <a:gd name="T10" fmla="*/ 1008 w 2881"/>
              <a:gd name="T11" fmla="*/ 0 h 1009"/>
              <a:gd name="T12" fmla="*/ 1104 w 2881"/>
              <a:gd name="T13" fmla="*/ 59 h 1009"/>
              <a:gd name="T14" fmla="*/ 1200 w 2881"/>
              <a:gd name="T15" fmla="*/ 237 h 1009"/>
              <a:gd name="T16" fmla="*/ 1296 w 2881"/>
              <a:gd name="T17" fmla="*/ 415 h 1009"/>
              <a:gd name="T18" fmla="*/ 1536 w 2881"/>
              <a:gd name="T19" fmla="*/ 720 h 1009"/>
              <a:gd name="T20" fmla="*/ 1824 w 2881"/>
              <a:gd name="T21" fmla="*/ 830 h 1009"/>
              <a:gd name="T22" fmla="*/ 2112 w 2881"/>
              <a:gd name="T23" fmla="*/ 889 h 1009"/>
              <a:gd name="T24" fmla="*/ 2496 w 2881"/>
              <a:gd name="T25" fmla="*/ 949 h 1009"/>
              <a:gd name="T26" fmla="*/ 2880 w 2881"/>
              <a:gd name="T27" fmla="*/ 1008 h 10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81"/>
              <a:gd name="T43" fmla="*/ 0 h 1009"/>
              <a:gd name="T44" fmla="*/ 2881 w 2881"/>
              <a:gd name="T45" fmla="*/ 1009 h 100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81" h="1009">
                <a:moveTo>
                  <a:pt x="0" y="1008"/>
                </a:moveTo>
                <a:lnTo>
                  <a:pt x="336" y="889"/>
                </a:lnTo>
                <a:lnTo>
                  <a:pt x="576" y="712"/>
                </a:lnTo>
                <a:lnTo>
                  <a:pt x="768" y="415"/>
                </a:lnTo>
                <a:lnTo>
                  <a:pt x="912" y="59"/>
                </a:lnTo>
                <a:lnTo>
                  <a:pt x="1008" y="0"/>
                </a:lnTo>
                <a:lnTo>
                  <a:pt x="1104" y="59"/>
                </a:lnTo>
                <a:lnTo>
                  <a:pt x="1200" y="237"/>
                </a:lnTo>
                <a:lnTo>
                  <a:pt x="1296" y="415"/>
                </a:lnTo>
                <a:lnTo>
                  <a:pt x="1536" y="720"/>
                </a:lnTo>
                <a:lnTo>
                  <a:pt x="1824" y="830"/>
                </a:lnTo>
                <a:lnTo>
                  <a:pt x="2112" y="889"/>
                </a:lnTo>
                <a:lnTo>
                  <a:pt x="2496" y="949"/>
                </a:lnTo>
                <a:lnTo>
                  <a:pt x="2880" y="1008"/>
                </a:lnTo>
              </a:path>
            </a:pathLst>
          </a:custGeom>
          <a:noFill/>
          <a:ln w="25400" cap="rnd" cmpd="sng">
            <a:solidFill>
              <a:srgbClr val="B500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>
            <a:off x="2819400" y="4495800"/>
            <a:ext cx="4649788" cy="1144588"/>
          </a:xfrm>
          <a:custGeom>
            <a:avLst/>
            <a:gdLst>
              <a:gd name="T0" fmla="*/ 2928 w 2929"/>
              <a:gd name="T1" fmla="*/ 672 h 721"/>
              <a:gd name="T2" fmla="*/ 2544 w 2929"/>
              <a:gd name="T3" fmla="*/ 635 h 721"/>
              <a:gd name="T4" fmla="*/ 2304 w 2929"/>
              <a:gd name="T5" fmla="*/ 508 h 721"/>
              <a:gd name="T6" fmla="*/ 2112 w 2929"/>
              <a:gd name="T7" fmla="*/ 296 h 721"/>
              <a:gd name="T8" fmla="*/ 1968 w 2929"/>
              <a:gd name="T9" fmla="*/ 96 h 721"/>
              <a:gd name="T10" fmla="*/ 1872 w 2929"/>
              <a:gd name="T11" fmla="*/ 0 h 721"/>
              <a:gd name="T12" fmla="*/ 1776 w 2929"/>
              <a:gd name="T13" fmla="*/ 42 h 721"/>
              <a:gd name="T14" fmla="*/ 1680 w 2929"/>
              <a:gd name="T15" fmla="*/ 169 h 721"/>
              <a:gd name="T16" fmla="*/ 1584 w 2929"/>
              <a:gd name="T17" fmla="*/ 296 h 721"/>
              <a:gd name="T18" fmla="*/ 1344 w 2929"/>
              <a:gd name="T19" fmla="*/ 480 h 721"/>
              <a:gd name="T20" fmla="*/ 1056 w 2929"/>
              <a:gd name="T21" fmla="*/ 593 h 721"/>
              <a:gd name="T22" fmla="*/ 768 w 2929"/>
              <a:gd name="T23" fmla="*/ 635 h 721"/>
              <a:gd name="T24" fmla="*/ 384 w 2929"/>
              <a:gd name="T25" fmla="*/ 678 h 721"/>
              <a:gd name="T26" fmla="*/ 0 w 2929"/>
              <a:gd name="T27" fmla="*/ 720 h 7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929"/>
              <a:gd name="T43" fmla="*/ 0 h 721"/>
              <a:gd name="T44" fmla="*/ 2929 w 2929"/>
              <a:gd name="T45" fmla="*/ 721 h 72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929" h="721">
                <a:moveTo>
                  <a:pt x="2928" y="672"/>
                </a:moveTo>
                <a:lnTo>
                  <a:pt x="2544" y="635"/>
                </a:lnTo>
                <a:lnTo>
                  <a:pt x="2304" y="508"/>
                </a:lnTo>
                <a:lnTo>
                  <a:pt x="2112" y="296"/>
                </a:lnTo>
                <a:lnTo>
                  <a:pt x="1968" y="96"/>
                </a:lnTo>
                <a:lnTo>
                  <a:pt x="1872" y="0"/>
                </a:lnTo>
                <a:lnTo>
                  <a:pt x="1776" y="42"/>
                </a:lnTo>
                <a:lnTo>
                  <a:pt x="1680" y="169"/>
                </a:lnTo>
                <a:lnTo>
                  <a:pt x="1584" y="296"/>
                </a:lnTo>
                <a:lnTo>
                  <a:pt x="1344" y="480"/>
                </a:lnTo>
                <a:lnTo>
                  <a:pt x="1056" y="593"/>
                </a:lnTo>
                <a:lnTo>
                  <a:pt x="768" y="635"/>
                </a:lnTo>
                <a:lnTo>
                  <a:pt x="384" y="678"/>
                </a:lnTo>
                <a:lnTo>
                  <a:pt x="0" y="720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2500313" y="4664075"/>
            <a:ext cx="9683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solidFill>
                  <a:srgbClr val="B50069"/>
                </a:solidFill>
                <a:latin typeface="Arial" pitchFamily="34" charset="0"/>
              </a:rPr>
              <a:t>p</a:t>
            </a:r>
            <a:r>
              <a:rPr lang="cs-CZ" sz="2800" b="1" baseline="-25000">
                <a:solidFill>
                  <a:srgbClr val="B50069"/>
                </a:solidFill>
                <a:latin typeface="Arial" pitchFamily="34" charset="0"/>
              </a:rPr>
              <a:t>1</a:t>
            </a:r>
            <a:r>
              <a:rPr lang="cs-CZ" sz="2800" b="1">
                <a:solidFill>
                  <a:srgbClr val="B50069"/>
                </a:solidFill>
                <a:latin typeface="Arial" pitchFamily="34" charset="0"/>
              </a:rPr>
              <a:t>(x)</a:t>
            </a:r>
            <a:endParaRPr lang="cs-CZ" sz="2800" b="1">
              <a:solidFill>
                <a:srgbClr val="B50069"/>
              </a:solidFill>
              <a:latin typeface="Arial CE" charset="-18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243513" y="4892675"/>
            <a:ext cx="9683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solidFill>
                  <a:schemeClr val="accent2"/>
                </a:solidFill>
                <a:latin typeface="Arial" pitchFamily="34" charset="0"/>
              </a:rPr>
              <a:t>p</a:t>
            </a:r>
            <a:r>
              <a:rPr lang="cs-CZ" sz="2800" b="1" baseline="-25000">
                <a:solidFill>
                  <a:schemeClr val="accent2"/>
                </a:solidFill>
                <a:latin typeface="Arial" pitchFamily="34" charset="0"/>
              </a:rPr>
              <a:t>2</a:t>
            </a:r>
            <a:r>
              <a:rPr lang="cs-CZ" sz="2800" b="1">
                <a:solidFill>
                  <a:schemeClr val="accent2"/>
                </a:solidFill>
                <a:latin typeface="Arial" pitchFamily="34" charset="0"/>
              </a:rPr>
              <a:t>(x)</a:t>
            </a:r>
            <a:endParaRPr lang="cs-CZ" sz="2800" b="1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94797" y="971436"/>
            <a:ext cx="3054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latin typeface="+mj-lt"/>
              </a:rPr>
              <a:t>(</a:t>
            </a:r>
            <a:r>
              <a:rPr lang="cs-CZ" sz="2400" dirty="0" err="1">
                <a:latin typeface="+mj-lt"/>
              </a:rPr>
              <a:t>Veach</a:t>
            </a:r>
            <a:r>
              <a:rPr lang="cs-CZ" sz="2400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&amp; </a:t>
            </a:r>
            <a:r>
              <a:rPr lang="en-US" sz="2400" dirty="0" err="1">
                <a:latin typeface="+mj-lt"/>
              </a:rPr>
              <a:t>Guibas</a:t>
            </a:r>
            <a:r>
              <a:rPr lang="en-US" sz="2400" dirty="0">
                <a:latin typeface="+mj-lt"/>
              </a:rPr>
              <a:t>, 95)</a:t>
            </a: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55434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importance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30725"/>
          </a:xfrm>
        </p:spPr>
        <p:txBody>
          <a:bodyPr/>
          <a:lstStyle/>
          <a:p>
            <a:r>
              <a:rPr lang="cs-CZ" dirty="0" smtClean="0"/>
              <a:t>Máme dáno </a:t>
            </a:r>
            <a:r>
              <a:rPr lang="cs-CZ" i="1" dirty="0" smtClean="0"/>
              <a:t>n</a:t>
            </a:r>
            <a:r>
              <a:rPr lang="cs-CZ" dirty="0" smtClean="0"/>
              <a:t> vzorkovacích „technik“ (hustot pravděpodobnosti) </a:t>
            </a:r>
            <a:r>
              <a:rPr lang="cs-CZ" i="1" dirty="0" smtClean="0"/>
              <a:t>p</a:t>
            </a:r>
            <a:r>
              <a:rPr lang="cs-CZ" i="1" baseline="-25000" dirty="0" smtClean="0"/>
              <a:t>1</a:t>
            </a:r>
            <a:r>
              <a:rPr lang="cs-CZ" dirty="0" smtClean="0"/>
              <a:t>(x), .. , </a:t>
            </a:r>
            <a:r>
              <a:rPr lang="cs-CZ" i="1" dirty="0" err="1" smtClean="0"/>
              <a:t>p</a:t>
            </a:r>
            <a:r>
              <a:rPr lang="cs-CZ" i="1" baseline="-25000" dirty="0" err="1" smtClean="0"/>
              <a:t>n</a:t>
            </a:r>
            <a:r>
              <a:rPr lang="cs-CZ" dirty="0" smtClean="0"/>
              <a:t>(x)</a:t>
            </a:r>
          </a:p>
          <a:p>
            <a:r>
              <a:rPr lang="cs-CZ" dirty="0" smtClean="0"/>
              <a:t>Z každé techniky (hustoty) vybereme </a:t>
            </a:r>
            <a:r>
              <a:rPr lang="cs-CZ" i="1" dirty="0" smtClean="0"/>
              <a:t>n</a:t>
            </a:r>
            <a:r>
              <a:rPr lang="cs-CZ" i="1" baseline="-25000" dirty="0" smtClean="0"/>
              <a:t>i</a:t>
            </a:r>
            <a:r>
              <a:rPr lang="cs-CZ" dirty="0" smtClean="0"/>
              <a:t> vzorků </a:t>
            </a:r>
            <a:r>
              <a:rPr lang="cs-CZ" i="1" dirty="0" err="1" smtClean="0"/>
              <a:t>X</a:t>
            </a:r>
            <a:r>
              <a:rPr lang="cs-CZ" i="1" baseline="-25000" dirty="0" err="1" smtClean="0"/>
              <a:t>i</a:t>
            </a:r>
            <a:r>
              <a:rPr lang="cs-CZ" i="1" baseline="-25000" dirty="0" smtClean="0"/>
              <a:t>,1</a:t>
            </a:r>
            <a:r>
              <a:rPr lang="cs-CZ" i="1" dirty="0" smtClean="0"/>
              <a:t>, .. , </a:t>
            </a:r>
            <a:r>
              <a:rPr lang="cs-CZ" i="1" dirty="0" err="1" smtClean="0"/>
              <a:t>X</a:t>
            </a:r>
            <a:r>
              <a:rPr lang="cs-CZ" i="1" baseline="-25000" dirty="0" err="1" smtClean="0"/>
              <a:t>i</a:t>
            </a:r>
            <a:r>
              <a:rPr lang="cs-CZ" i="1" baseline="-25000" dirty="0" smtClean="0"/>
              <a:t>,n</a:t>
            </a:r>
            <a:r>
              <a:rPr lang="cs-CZ" i="1" baseline="-40000" dirty="0" smtClean="0"/>
              <a:t>i</a:t>
            </a:r>
          </a:p>
          <a:p>
            <a:endParaRPr lang="cs-CZ" dirty="0" smtClean="0"/>
          </a:p>
          <a:p>
            <a:r>
              <a:rPr lang="cs-CZ" b="1" dirty="0" smtClean="0"/>
              <a:t>Kombinovaný estimátor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763688" y="4171032"/>
            <a:ext cx="5259164" cy="1346200"/>
            <a:chOff x="1689100" y="3365500"/>
            <a:chExt cx="5259164" cy="134620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89100" y="3365500"/>
              <a:ext cx="5259164" cy="1346200"/>
            </a:xfrm>
            <a:prstGeom prst="rect">
              <a:avLst/>
            </a:prstGeom>
            <a:noFill/>
            <a:ln w="25400">
              <a:solidFill>
                <a:srgbClr val="B5006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78476" y="3451776"/>
              <a:ext cx="509778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0" name="Straight Arrow Connector 9"/>
          <p:cNvCxnSpPr/>
          <p:nvPr/>
        </p:nvCxnSpPr>
        <p:spPr>
          <a:xfrm flipV="1">
            <a:off x="2380696" y="5373216"/>
            <a:ext cx="432048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09574" y="594928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latin typeface="+mj-lt"/>
              </a:rPr>
              <a:t>vzorkovací </a:t>
            </a:r>
            <a:br>
              <a:rPr lang="cs-CZ" b="1" dirty="0" smtClean="0">
                <a:latin typeface="+mj-lt"/>
              </a:rPr>
            </a:br>
            <a:r>
              <a:rPr lang="cs-CZ" b="1" dirty="0" smtClean="0">
                <a:latin typeface="+mj-lt"/>
              </a:rPr>
              <a:t>techniky</a:t>
            </a:r>
            <a:endParaRPr lang="en-US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7662" y="5733256"/>
            <a:ext cx="2598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latin typeface="+mj-lt"/>
              </a:rPr>
              <a:t>vzorky z </a:t>
            </a:r>
            <a:br>
              <a:rPr lang="cs-CZ" b="1" dirty="0" smtClean="0">
                <a:latin typeface="+mj-lt"/>
              </a:rPr>
            </a:br>
            <a:r>
              <a:rPr lang="cs-CZ" b="1" dirty="0" smtClean="0">
                <a:latin typeface="+mj-lt"/>
              </a:rPr>
              <a:t>jednotlivých technik</a:t>
            </a:r>
            <a:endParaRPr lang="en-US" b="1" dirty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139952" y="5400308"/>
            <a:ext cx="195103" cy="3329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16098" y="3212976"/>
            <a:ext cx="3876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latin typeface="+mj-lt"/>
              </a:rPr>
              <a:t>kombinační váhy </a:t>
            </a:r>
            <a:r>
              <a:rPr lang="cs-CZ" dirty="0" smtClean="0">
                <a:latin typeface="+mj-lt"/>
              </a:rPr>
              <a:t/>
            </a:r>
            <a:br>
              <a:rPr lang="cs-CZ" dirty="0" smtClean="0">
                <a:latin typeface="+mj-lt"/>
              </a:rPr>
            </a:br>
            <a:r>
              <a:rPr lang="cs-CZ" dirty="0" smtClean="0">
                <a:latin typeface="+mj-lt"/>
              </a:rPr>
              <a:t>(mohou být různé pro každý vzorek)</a:t>
            </a:r>
            <a:endParaRPr lang="en-US" dirty="0">
              <a:latin typeface="+mj-lt"/>
            </a:endParaRPr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>
          <a:xfrm flipH="1">
            <a:off x="4644008" y="3859307"/>
            <a:ext cx="2310281" cy="721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11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8229600" cy="1752600"/>
          </a:xfrm>
        </p:spPr>
        <p:txBody>
          <a:bodyPr/>
          <a:lstStyle/>
          <a:p>
            <a:pPr eaLnBrk="1" hangingPunct="1"/>
            <a:r>
              <a:rPr lang="cs-CZ" b="1" dirty="0" smtClean="0"/>
              <a:t>Příklady MC </a:t>
            </a:r>
            <a:r>
              <a:rPr lang="cs-CZ" b="1" dirty="0" err="1" smtClean="0"/>
              <a:t>estimátorů</a:t>
            </a:r>
            <a:endParaRPr lang="cs-CZ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Nestrannost kombinovaného odhadu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Podmínka pro váhové funkce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  <p:graphicFrame>
        <p:nvGraphicFramePr>
          <p:cNvPr id="470018" name="Object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675606" y="2060575"/>
          <a:ext cx="5792788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46" name="Rovnice" r:id="rId3" imgW="2514600" imgH="495000" progId="Equation.3">
                  <p:embed/>
                </p:oleObj>
              </mc:Choice>
              <mc:Fallback>
                <p:oleObj name="Rovnice" r:id="rId3" imgW="25146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606" y="2060575"/>
                        <a:ext cx="5792788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131840" y="4293096"/>
            <a:ext cx="2880320" cy="1080120"/>
            <a:chOff x="4572000" y="3212976"/>
            <a:chExt cx="2880320" cy="1080120"/>
          </a:xfrm>
        </p:grpSpPr>
        <p:graphicFrame>
          <p:nvGraphicFramePr>
            <p:cNvPr id="7" name="Object 8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4644008" y="3268836"/>
            <a:ext cx="2692400" cy="996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0247" name="Rovnice" r:id="rId5" imgW="1168200" imgH="431640" progId="Equation.3">
                    <p:embed/>
                  </p:oleObj>
                </mc:Choice>
                <mc:Fallback>
                  <p:oleObj name="Rovnice" r:id="rId5" imgW="1168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4008" y="3268836"/>
                          <a:ext cx="2692400" cy="996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572000" y="3212976"/>
              <a:ext cx="2880320" cy="108012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16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váhových funkcí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Cíl:</a:t>
            </a:r>
            <a:r>
              <a:rPr lang="cs-CZ" dirty="0" smtClean="0"/>
              <a:t> minimalizovat rozptyl kombinovaného </a:t>
            </a:r>
            <a:r>
              <a:rPr lang="cs-CZ" dirty="0" err="1" smtClean="0"/>
              <a:t>estimátoru</a:t>
            </a:r>
            <a:endParaRPr lang="cs-CZ" dirty="0" smtClean="0"/>
          </a:p>
          <a:p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Aritmetický průměr (velmi špatná kombinace)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Vyrovnaná heuristika (velmi dobrá kombinace)</a:t>
            </a:r>
          </a:p>
          <a:p>
            <a:pPr marL="784225" lvl="1" indent="-457200"/>
            <a:r>
              <a:rPr lang="cs-CZ" dirty="0" smtClean="0"/>
              <a:t>….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graphicFrame>
        <p:nvGraphicFramePr>
          <p:cNvPr id="471042" name="Object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856038" y="3167435"/>
          <a:ext cx="143192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20" name="Rovnice" r:id="rId3" imgW="622080" imgH="393480" progId="Equation.3">
                  <p:embed/>
                </p:oleObj>
              </mc:Choice>
              <mc:Fallback>
                <p:oleObj name="Rovnice" r:id="rId3" imgW="622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3167435"/>
                        <a:ext cx="1431925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86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cs-CZ" dirty="0" smtClean="0"/>
              <a:t>Vyrovnaná heuristika (Balance </a:t>
            </a:r>
            <a:r>
              <a:rPr lang="cs-CZ" dirty="0" err="1" smtClean="0"/>
              <a:t>heurist</a:t>
            </a:r>
            <a:r>
              <a:rPr lang="cs-CZ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457200" indent="-457200"/>
            <a:r>
              <a:rPr lang="cs-CZ" dirty="0" smtClean="0"/>
              <a:t>Kombinační váhy</a:t>
            </a:r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457200" indent="-457200"/>
            <a:r>
              <a:rPr lang="cs-CZ" dirty="0" smtClean="0"/>
              <a:t>Výsledný estimátor (po dosazení vah)</a:t>
            </a:r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784225" lvl="1" indent="-457200"/>
            <a:r>
              <a:rPr lang="cs-CZ" dirty="0" smtClean="0"/>
              <a:t>příspěvek vzorku nezávisí na tom, ze které byl pořízen techniky (tj. </a:t>
            </a:r>
            <a:r>
              <a:rPr lang="cs-CZ" dirty="0" err="1" smtClean="0"/>
              <a:t>pdf</a:t>
            </a:r>
            <a:r>
              <a:rPr lang="cs-CZ" dirty="0" smtClean="0"/>
              <a:t>)</a:t>
            </a:r>
          </a:p>
          <a:p>
            <a:pPr marL="457200" indent="-457200">
              <a:buFont typeface="+mj-lt"/>
              <a:buAutoNum type="arabicPeriod" startAt="3"/>
            </a:pPr>
            <a:endParaRPr lang="cs-CZ" dirty="0" smtClean="0"/>
          </a:p>
          <a:p>
            <a:pPr marL="457200" indent="-457200">
              <a:buFont typeface="+mj-lt"/>
              <a:buAutoNum type="arabicPeriod" startAt="3"/>
            </a:pPr>
            <a:endParaRPr lang="cs-CZ" dirty="0" smtClean="0"/>
          </a:p>
          <a:p>
            <a:pPr marL="457200" indent="-457200">
              <a:buFont typeface="+mj-lt"/>
              <a:buAutoNum type="arabicPeriod" startAt="3"/>
            </a:pPr>
            <a:endParaRPr lang="cs-CZ" dirty="0" smtClean="0"/>
          </a:p>
          <a:p>
            <a:pPr marL="457200" indent="-457200">
              <a:buFont typeface="+mj-lt"/>
              <a:buAutoNum type="arabicPeriod" startAt="3"/>
            </a:pPr>
            <a:endParaRPr lang="cs-C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  <p:pic>
        <p:nvPicPr>
          <p:cNvPr id="4720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6540" y="2060848"/>
            <a:ext cx="3550920" cy="111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20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4100" y="4013428"/>
            <a:ext cx="4495800" cy="128778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599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cs-CZ" dirty="0" smtClean="0"/>
              <a:t>Vyrovnaná heuristika (Balance </a:t>
            </a:r>
            <a:r>
              <a:rPr lang="cs-CZ" dirty="0" err="1" smtClean="0"/>
              <a:t>heurist</a:t>
            </a:r>
            <a:r>
              <a:rPr lang="cs-CZ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Vyrovnaná heuristika je téměř optimální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Žádný kombinovaný estimátor nemůže mít rozptyl „o mnoho“ menší než vyrovnaná heuristika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Další možné kombinační heuristiky</a:t>
            </a:r>
          </a:p>
          <a:p>
            <a:pPr lvl="1"/>
            <a:r>
              <a:rPr lang="cs-CZ" dirty="0" smtClean="0"/>
              <a:t>Maximální heuristika</a:t>
            </a:r>
          </a:p>
          <a:p>
            <a:pPr lvl="1"/>
            <a:r>
              <a:rPr lang="cs-CZ" dirty="0" smtClean="0"/>
              <a:t>Mocninná heuristika</a:t>
            </a:r>
          </a:p>
          <a:p>
            <a:pPr lvl="1"/>
            <a:r>
              <a:rPr lang="cs-CZ" dirty="0" smtClean="0"/>
              <a:t>viz. </a:t>
            </a:r>
            <a:r>
              <a:rPr lang="cs-CZ" dirty="0" err="1" smtClean="0"/>
              <a:t>Veach</a:t>
            </a:r>
            <a:r>
              <a:rPr lang="cs-CZ" dirty="0" smtClean="0"/>
              <a:t> 1997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5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 smtClean="0"/>
              <a:t>Jeden člen kombinovaného odhadu</a:t>
            </a:r>
            <a:endParaRPr lang="cs-CZ" dirty="0" smtClean="0">
              <a:latin typeface="Arial CE" charset="-18"/>
            </a:endParaRPr>
          </a:p>
        </p:txBody>
      </p:sp>
      <p:sp>
        <p:nvSpPr>
          <p:cNvPr id="43011" name="Freeform 3"/>
          <p:cNvSpPr>
            <a:spLocks/>
          </p:cNvSpPr>
          <p:nvPr/>
        </p:nvSpPr>
        <p:spPr bwMode="auto">
          <a:xfrm>
            <a:off x="1371600" y="2743200"/>
            <a:ext cx="6097588" cy="2897188"/>
          </a:xfrm>
          <a:custGeom>
            <a:avLst/>
            <a:gdLst>
              <a:gd name="T0" fmla="*/ 192 w 3841"/>
              <a:gd name="T1" fmla="*/ 1680 h 1825"/>
              <a:gd name="T2" fmla="*/ 384 w 3841"/>
              <a:gd name="T3" fmla="*/ 1440 h 1825"/>
              <a:gd name="T4" fmla="*/ 480 w 3841"/>
              <a:gd name="T5" fmla="*/ 1248 h 1825"/>
              <a:gd name="T6" fmla="*/ 624 w 3841"/>
              <a:gd name="T7" fmla="*/ 720 h 1825"/>
              <a:gd name="T8" fmla="*/ 720 w 3841"/>
              <a:gd name="T9" fmla="*/ 336 h 1825"/>
              <a:gd name="T10" fmla="*/ 816 w 3841"/>
              <a:gd name="T11" fmla="*/ 144 h 1825"/>
              <a:gd name="T12" fmla="*/ 912 w 3841"/>
              <a:gd name="T13" fmla="*/ 0 h 1825"/>
              <a:gd name="T14" fmla="*/ 1008 w 3841"/>
              <a:gd name="T15" fmla="*/ 0 h 1825"/>
              <a:gd name="T16" fmla="*/ 1104 w 3841"/>
              <a:gd name="T17" fmla="*/ 144 h 1825"/>
              <a:gd name="T18" fmla="*/ 1296 w 3841"/>
              <a:gd name="T19" fmla="*/ 528 h 1825"/>
              <a:gd name="T20" fmla="*/ 1488 w 3841"/>
              <a:gd name="T21" fmla="*/ 960 h 1825"/>
              <a:gd name="T22" fmla="*/ 1632 w 3841"/>
              <a:gd name="T23" fmla="*/ 1248 h 1825"/>
              <a:gd name="T24" fmla="*/ 1824 w 3841"/>
              <a:gd name="T25" fmla="*/ 1392 h 1825"/>
              <a:gd name="T26" fmla="*/ 2016 w 3841"/>
              <a:gd name="T27" fmla="*/ 1440 h 1825"/>
              <a:gd name="T28" fmla="*/ 2208 w 3841"/>
              <a:gd name="T29" fmla="*/ 1440 h 1825"/>
              <a:gd name="T30" fmla="*/ 2352 w 3841"/>
              <a:gd name="T31" fmla="*/ 1392 h 1825"/>
              <a:gd name="T32" fmla="*/ 2448 w 3841"/>
              <a:gd name="T33" fmla="*/ 1200 h 1825"/>
              <a:gd name="T34" fmla="*/ 2544 w 3841"/>
              <a:gd name="T35" fmla="*/ 864 h 1825"/>
              <a:gd name="T36" fmla="*/ 2640 w 3841"/>
              <a:gd name="T37" fmla="*/ 672 h 1825"/>
              <a:gd name="T38" fmla="*/ 2736 w 3841"/>
              <a:gd name="T39" fmla="*/ 624 h 1825"/>
              <a:gd name="T40" fmla="*/ 2832 w 3841"/>
              <a:gd name="T41" fmla="*/ 672 h 1825"/>
              <a:gd name="T42" fmla="*/ 3024 w 3841"/>
              <a:gd name="T43" fmla="*/ 1056 h 1825"/>
              <a:gd name="T44" fmla="*/ 3216 w 3841"/>
              <a:gd name="T45" fmla="*/ 1440 h 1825"/>
              <a:gd name="T46" fmla="*/ 3408 w 3841"/>
              <a:gd name="T47" fmla="*/ 1632 h 1825"/>
              <a:gd name="T48" fmla="*/ 3600 w 3841"/>
              <a:gd name="T49" fmla="*/ 1728 h 1825"/>
              <a:gd name="T50" fmla="*/ 3840 w 3841"/>
              <a:gd name="T51" fmla="*/ 1776 h 1825"/>
              <a:gd name="T52" fmla="*/ 3840 w 3841"/>
              <a:gd name="T53" fmla="*/ 1824 h 1825"/>
              <a:gd name="T54" fmla="*/ 0 w 3841"/>
              <a:gd name="T55" fmla="*/ 1824 h 1825"/>
              <a:gd name="T56" fmla="*/ 192 w 3841"/>
              <a:gd name="T57" fmla="*/ 1680 h 182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841"/>
              <a:gd name="T88" fmla="*/ 0 h 1825"/>
              <a:gd name="T89" fmla="*/ 3841 w 3841"/>
              <a:gd name="T90" fmla="*/ 1825 h 182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841" h="1825">
                <a:moveTo>
                  <a:pt x="192" y="1680"/>
                </a:moveTo>
                <a:lnTo>
                  <a:pt x="384" y="1440"/>
                </a:lnTo>
                <a:lnTo>
                  <a:pt x="480" y="1248"/>
                </a:lnTo>
                <a:lnTo>
                  <a:pt x="624" y="720"/>
                </a:lnTo>
                <a:lnTo>
                  <a:pt x="720" y="336"/>
                </a:lnTo>
                <a:lnTo>
                  <a:pt x="816" y="144"/>
                </a:lnTo>
                <a:lnTo>
                  <a:pt x="912" y="0"/>
                </a:lnTo>
                <a:lnTo>
                  <a:pt x="1008" y="0"/>
                </a:lnTo>
                <a:lnTo>
                  <a:pt x="1104" y="144"/>
                </a:lnTo>
                <a:lnTo>
                  <a:pt x="1296" y="528"/>
                </a:lnTo>
                <a:lnTo>
                  <a:pt x="1488" y="960"/>
                </a:lnTo>
                <a:lnTo>
                  <a:pt x="1632" y="1248"/>
                </a:lnTo>
                <a:lnTo>
                  <a:pt x="1824" y="1392"/>
                </a:lnTo>
                <a:lnTo>
                  <a:pt x="2016" y="1440"/>
                </a:lnTo>
                <a:lnTo>
                  <a:pt x="2208" y="1440"/>
                </a:lnTo>
                <a:lnTo>
                  <a:pt x="2352" y="1392"/>
                </a:lnTo>
                <a:lnTo>
                  <a:pt x="2448" y="1200"/>
                </a:lnTo>
                <a:lnTo>
                  <a:pt x="2544" y="864"/>
                </a:lnTo>
                <a:lnTo>
                  <a:pt x="2640" y="672"/>
                </a:lnTo>
                <a:lnTo>
                  <a:pt x="2736" y="624"/>
                </a:lnTo>
                <a:lnTo>
                  <a:pt x="2832" y="672"/>
                </a:lnTo>
                <a:lnTo>
                  <a:pt x="3024" y="1056"/>
                </a:lnTo>
                <a:lnTo>
                  <a:pt x="3216" y="1440"/>
                </a:lnTo>
                <a:lnTo>
                  <a:pt x="3408" y="1632"/>
                </a:lnTo>
                <a:lnTo>
                  <a:pt x="3600" y="1728"/>
                </a:lnTo>
                <a:lnTo>
                  <a:pt x="3840" y="1776"/>
                </a:lnTo>
                <a:lnTo>
                  <a:pt x="3840" y="1824"/>
                </a:lnTo>
                <a:lnTo>
                  <a:pt x="0" y="1824"/>
                </a:lnTo>
                <a:lnTo>
                  <a:pt x="192" y="1680"/>
                </a:lnTo>
              </a:path>
            </a:pathLst>
          </a:custGeom>
          <a:pattFill prst="lgConfetti">
            <a:fgClr>
              <a:srgbClr val="FCFEB9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384300" y="1993900"/>
            <a:ext cx="6070600" cy="363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109913" y="2409825"/>
            <a:ext cx="8128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3200" b="1">
                <a:latin typeface="Arial" pitchFamily="34" charset="0"/>
              </a:rPr>
              <a:t>f(x)</a:t>
            </a:r>
            <a:endParaRPr lang="cs-CZ" sz="3200" b="1">
              <a:latin typeface="Arial CE" charset="-18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220788" y="5716588"/>
            <a:ext cx="379412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latin typeface="Arial" pitchFamily="34" charset="0"/>
              </a:rPr>
              <a:t>0</a:t>
            </a:r>
            <a:endParaRPr lang="cs-CZ" sz="2800" b="1">
              <a:latin typeface="Arial CE" charset="-18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7300913" y="5716588"/>
            <a:ext cx="379412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latin typeface="Arial" pitchFamily="34" charset="0"/>
              </a:rPr>
              <a:t>1</a:t>
            </a:r>
            <a:endParaRPr lang="cs-CZ" sz="2800" b="1">
              <a:latin typeface="Arial CE" charset="-18"/>
            </a:endParaRPr>
          </a:p>
        </p:txBody>
      </p:sp>
      <p:sp>
        <p:nvSpPr>
          <p:cNvPr id="43016" name="Freeform 8"/>
          <p:cNvSpPr>
            <a:spLocks/>
          </p:cNvSpPr>
          <p:nvPr/>
        </p:nvSpPr>
        <p:spPr bwMode="auto">
          <a:xfrm>
            <a:off x="1371600" y="4038600"/>
            <a:ext cx="6097588" cy="1601788"/>
          </a:xfrm>
          <a:custGeom>
            <a:avLst/>
            <a:gdLst>
              <a:gd name="T0" fmla="*/ 0 w 3841"/>
              <a:gd name="T1" fmla="*/ 1008 h 1009"/>
              <a:gd name="T2" fmla="*/ 336 w 3841"/>
              <a:gd name="T3" fmla="*/ 889 h 1009"/>
              <a:gd name="T4" fmla="*/ 576 w 3841"/>
              <a:gd name="T5" fmla="*/ 712 h 1009"/>
              <a:gd name="T6" fmla="*/ 768 w 3841"/>
              <a:gd name="T7" fmla="*/ 415 h 1009"/>
              <a:gd name="T8" fmla="*/ 912 w 3841"/>
              <a:gd name="T9" fmla="*/ 59 h 1009"/>
              <a:gd name="T10" fmla="*/ 1008 w 3841"/>
              <a:gd name="T11" fmla="*/ 0 h 1009"/>
              <a:gd name="T12" fmla="*/ 1104 w 3841"/>
              <a:gd name="T13" fmla="*/ 59 h 1009"/>
              <a:gd name="T14" fmla="*/ 1200 w 3841"/>
              <a:gd name="T15" fmla="*/ 237 h 1009"/>
              <a:gd name="T16" fmla="*/ 1296 w 3841"/>
              <a:gd name="T17" fmla="*/ 415 h 1009"/>
              <a:gd name="T18" fmla="*/ 1536 w 3841"/>
              <a:gd name="T19" fmla="*/ 720 h 1009"/>
              <a:gd name="T20" fmla="*/ 1824 w 3841"/>
              <a:gd name="T21" fmla="*/ 830 h 1009"/>
              <a:gd name="T22" fmla="*/ 2112 w 3841"/>
              <a:gd name="T23" fmla="*/ 889 h 1009"/>
              <a:gd name="T24" fmla="*/ 2496 w 3841"/>
              <a:gd name="T25" fmla="*/ 949 h 1009"/>
              <a:gd name="T26" fmla="*/ 3027 w 3841"/>
              <a:gd name="T27" fmla="*/ 986 h 1009"/>
              <a:gd name="T28" fmla="*/ 3840 w 3841"/>
              <a:gd name="T29" fmla="*/ 1008 h 100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841"/>
              <a:gd name="T46" fmla="*/ 0 h 1009"/>
              <a:gd name="T47" fmla="*/ 3841 w 3841"/>
              <a:gd name="T48" fmla="*/ 1009 h 100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841" h="1009">
                <a:moveTo>
                  <a:pt x="0" y="1008"/>
                </a:moveTo>
                <a:lnTo>
                  <a:pt x="336" y="889"/>
                </a:lnTo>
                <a:lnTo>
                  <a:pt x="576" y="712"/>
                </a:lnTo>
                <a:lnTo>
                  <a:pt x="768" y="415"/>
                </a:lnTo>
                <a:lnTo>
                  <a:pt x="912" y="59"/>
                </a:lnTo>
                <a:lnTo>
                  <a:pt x="1008" y="0"/>
                </a:lnTo>
                <a:lnTo>
                  <a:pt x="1104" y="59"/>
                </a:lnTo>
                <a:lnTo>
                  <a:pt x="1200" y="237"/>
                </a:lnTo>
                <a:lnTo>
                  <a:pt x="1296" y="415"/>
                </a:lnTo>
                <a:lnTo>
                  <a:pt x="1536" y="720"/>
                </a:lnTo>
                <a:lnTo>
                  <a:pt x="1824" y="830"/>
                </a:lnTo>
                <a:lnTo>
                  <a:pt x="2112" y="889"/>
                </a:lnTo>
                <a:lnTo>
                  <a:pt x="2496" y="949"/>
                </a:lnTo>
                <a:lnTo>
                  <a:pt x="3027" y="986"/>
                </a:lnTo>
                <a:lnTo>
                  <a:pt x="3840" y="1008"/>
                </a:lnTo>
              </a:path>
            </a:pathLst>
          </a:custGeom>
          <a:noFill/>
          <a:ln w="25400" cap="rnd" cmpd="sng">
            <a:solidFill>
              <a:srgbClr val="B500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500313" y="4695825"/>
            <a:ext cx="107315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3200" b="1">
                <a:solidFill>
                  <a:srgbClr val="B50069"/>
                </a:solidFill>
                <a:latin typeface="Arial" pitchFamily="34" charset="0"/>
              </a:rPr>
              <a:t>p</a:t>
            </a:r>
            <a:r>
              <a:rPr lang="cs-CZ" sz="3200" b="1" baseline="-25000">
                <a:solidFill>
                  <a:srgbClr val="B50069"/>
                </a:solidFill>
                <a:latin typeface="Arial" pitchFamily="34" charset="0"/>
              </a:rPr>
              <a:t>1</a:t>
            </a:r>
            <a:r>
              <a:rPr lang="cs-CZ" sz="3200" b="1">
                <a:solidFill>
                  <a:srgbClr val="B50069"/>
                </a:solidFill>
                <a:latin typeface="Arial" pitchFamily="34" charset="0"/>
              </a:rPr>
              <a:t>(x)</a:t>
            </a:r>
            <a:endParaRPr lang="cs-CZ" sz="3200" b="1">
              <a:solidFill>
                <a:srgbClr val="B50069"/>
              </a:solidFill>
              <a:latin typeface="Arial CE" charset="-18"/>
            </a:endParaRPr>
          </a:p>
        </p:txBody>
      </p:sp>
      <p:sp>
        <p:nvSpPr>
          <p:cNvPr id="43018" name="Freeform 10"/>
          <p:cNvSpPr>
            <a:spLocks/>
          </p:cNvSpPr>
          <p:nvPr/>
        </p:nvSpPr>
        <p:spPr bwMode="auto">
          <a:xfrm>
            <a:off x="2819400" y="4495800"/>
            <a:ext cx="4649788" cy="1144588"/>
          </a:xfrm>
          <a:custGeom>
            <a:avLst/>
            <a:gdLst>
              <a:gd name="T0" fmla="*/ 2928 w 2929"/>
              <a:gd name="T1" fmla="*/ 672 h 721"/>
              <a:gd name="T2" fmla="*/ 2544 w 2929"/>
              <a:gd name="T3" fmla="*/ 635 h 721"/>
              <a:gd name="T4" fmla="*/ 2304 w 2929"/>
              <a:gd name="T5" fmla="*/ 508 h 721"/>
              <a:gd name="T6" fmla="*/ 2112 w 2929"/>
              <a:gd name="T7" fmla="*/ 296 h 721"/>
              <a:gd name="T8" fmla="*/ 1968 w 2929"/>
              <a:gd name="T9" fmla="*/ 96 h 721"/>
              <a:gd name="T10" fmla="*/ 1872 w 2929"/>
              <a:gd name="T11" fmla="*/ 0 h 721"/>
              <a:gd name="T12" fmla="*/ 1776 w 2929"/>
              <a:gd name="T13" fmla="*/ 42 h 721"/>
              <a:gd name="T14" fmla="*/ 1680 w 2929"/>
              <a:gd name="T15" fmla="*/ 169 h 721"/>
              <a:gd name="T16" fmla="*/ 1584 w 2929"/>
              <a:gd name="T17" fmla="*/ 296 h 721"/>
              <a:gd name="T18" fmla="*/ 1344 w 2929"/>
              <a:gd name="T19" fmla="*/ 480 h 721"/>
              <a:gd name="T20" fmla="*/ 1056 w 2929"/>
              <a:gd name="T21" fmla="*/ 593 h 721"/>
              <a:gd name="T22" fmla="*/ 768 w 2929"/>
              <a:gd name="T23" fmla="*/ 635 h 721"/>
              <a:gd name="T24" fmla="*/ 384 w 2929"/>
              <a:gd name="T25" fmla="*/ 678 h 721"/>
              <a:gd name="T26" fmla="*/ 0 w 2929"/>
              <a:gd name="T27" fmla="*/ 720 h 7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929"/>
              <a:gd name="T43" fmla="*/ 0 h 721"/>
              <a:gd name="T44" fmla="*/ 2929 w 2929"/>
              <a:gd name="T45" fmla="*/ 721 h 72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929" h="721">
                <a:moveTo>
                  <a:pt x="2928" y="672"/>
                </a:moveTo>
                <a:lnTo>
                  <a:pt x="2544" y="635"/>
                </a:lnTo>
                <a:lnTo>
                  <a:pt x="2304" y="508"/>
                </a:lnTo>
                <a:lnTo>
                  <a:pt x="2112" y="296"/>
                </a:lnTo>
                <a:lnTo>
                  <a:pt x="1968" y="96"/>
                </a:lnTo>
                <a:lnTo>
                  <a:pt x="1872" y="0"/>
                </a:lnTo>
                <a:lnTo>
                  <a:pt x="1776" y="42"/>
                </a:lnTo>
                <a:lnTo>
                  <a:pt x="1680" y="169"/>
                </a:lnTo>
                <a:lnTo>
                  <a:pt x="1584" y="296"/>
                </a:lnTo>
                <a:lnTo>
                  <a:pt x="1344" y="480"/>
                </a:lnTo>
                <a:lnTo>
                  <a:pt x="1056" y="593"/>
                </a:lnTo>
                <a:lnTo>
                  <a:pt x="768" y="635"/>
                </a:lnTo>
                <a:lnTo>
                  <a:pt x="384" y="678"/>
                </a:lnTo>
                <a:lnTo>
                  <a:pt x="0" y="720"/>
                </a:lnTo>
              </a:path>
            </a:pathLst>
          </a:custGeom>
          <a:noFill/>
          <a:ln w="127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5395913" y="4832350"/>
            <a:ext cx="7397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000" b="1">
                <a:solidFill>
                  <a:schemeClr val="accent2"/>
                </a:solidFill>
                <a:latin typeface="Arial" pitchFamily="34" charset="0"/>
              </a:rPr>
              <a:t>p</a:t>
            </a:r>
            <a:r>
              <a:rPr lang="cs-CZ" sz="2000" b="1" baseline="-25000">
                <a:solidFill>
                  <a:schemeClr val="accent2"/>
                </a:solidFill>
                <a:latin typeface="Arial" pitchFamily="34" charset="0"/>
              </a:rPr>
              <a:t>2</a:t>
            </a:r>
            <a:r>
              <a:rPr lang="cs-CZ" sz="2000" b="1">
                <a:solidFill>
                  <a:schemeClr val="accent2"/>
                </a:solidFill>
                <a:latin typeface="Arial" pitchFamily="34" charset="0"/>
              </a:rPr>
              <a:t>(x)</a:t>
            </a:r>
            <a:endParaRPr lang="cs-CZ" sz="2000" b="1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5133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smtClean="0"/>
              <a:t>Aritmetický průměr</a:t>
            </a:r>
            <a:endParaRPr lang="cs-CZ" smtClean="0">
              <a:latin typeface="Arial CE" charset="-18"/>
            </a:endParaRPr>
          </a:p>
        </p:txBody>
      </p:sp>
      <p:sp>
        <p:nvSpPr>
          <p:cNvPr id="18436" name="Freeform 3"/>
          <p:cNvSpPr>
            <a:spLocks/>
          </p:cNvSpPr>
          <p:nvPr/>
        </p:nvSpPr>
        <p:spPr bwMode="auto">
          <a:xfrm>
            <a:off x="1371600" y="2274019"/>
            <a:ext cx="6097588" cy="3659188"/>
          </a:xfrm>
          <a:custGeom>
            <a:avLst/>
            <a:gdLst>
              <a:gd name="T0" fmla="*/ 48 w 3841"/>
              <a:gd name="T1" fmla="*/ 2148 h 2305"/>
              <a:gd name="T2" fmla="*/ 384 w 3841"/>
              <a:gd name="T3" fmla="*/ 2070 h 2305"/>
              <a:gd name="T4" fmla="*/ 624 w 3841"/>
              <a:gd name="T5" fmla="*/ 2070 h 2305"/>
              <a:gd name="T6" fmla="*/ 1104 w 3841"/>
              <a:gd name="T7" fmla="*/ 2031 h 2305"/>
              <a:gd name="T8" fmla="*/ 1584 w 3841"/>
              <a:gd name="T9" fmla="*/ 1992 h 2305"/>
              <a:gd name="T10" fmla="*/ 1968 w 3841"/>
              <a:gd name="T11" fmla="*/ 2031 h 2305"/>
              <a:gd name="T12" fmla="*/ 2208 w 3841"/>
              <a:gd name="T13" fmla="*/ 1992 h 2305"/>
              <a:gd name="T14" fmla="*/ 2544 w 3841"/>
              <a:gd name="T15" fmla="*/ 2031 h 2305"/>
              <a:gd name="T16" fmla="*/ 2736 w 3841"/>
              <a:gd name="T17" fmla="*/ 2031 h 2305"/>
              <a:gd name="T18" fmla="*/ 3024 w 3841"/>
              <a:gd name="T19" fmla="*/ 2070 h 2305"/>
              <a:gd name="T20" fmla="*/ 3312 w 3841"/>
              <a:gd name="T21" fmla="*/ 2070 h 2305"/>
              <a:gd name="T22" fmla="*/ 3456 w 3841"/>
              <a:gd name="T23" fmla="*/ 1992 h 2305"/>
              <a:gd name="T24" fmla="*/ 3552 w 3841"/>
              <a:gd name="T25" fmla="*/ 1758 h 2305"/>
              <a:gd name="T26" fmla="*/ 3648 w 3841"/>
              <a:gd name="T27" fmla="*/ 1290 h 2305"/>
              <a:gd name="T28" fmla="*/ 3744 w 3841"/>
              <a:gd name="T29" fmla="*/ 0 h 2305"/>
              <a:gd name="T30" fmla="*/ 3840 w 3841"/>
              <a:gd name="T31" fmla="*/ 0 h 2305"/>
              <a:gd name="T32" fmla="*/ 3840 w 3841"/>
              <a:gd name="T33" fmla="*/ 2304 h 2305"/>
              <a:gd name="T34" fmla="*/ 0 w 3841"/>
              <a:gd name="T35" fmla="*/ 2304 h 2305"/>
              <a:gd name="T36" fmla="*/ 48 w 3841"/>
              <a:gd name="T37" fmla="*/ 2148 h 230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841"/>
              <a:gd name="T58" fmla="*/ 0 h 2305"/>
              <a:gd name="T59" fmla="*/ 3841 w 3841"/>
              <a:gd name="T60" fmla="*/ 2305 h 230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841" h="2305">
                <a:moveTo>
                  <a:pt x="48" y="2148"/>
                </a:moveTo>
                <a:lnTo>
                  <a:pt x="384" y="2070"/>
                </a:lnTo>
                <a:lnTo>
                  <a:pt x="624" y="2070"/>
                </a:lnTo>
                <a:lnTo>
                  <a:pt x="1104" y="2031"/>
                </a:lnTo>
                <a:lnTo>
                  <a:pt x="1584" y="1992"/>
                </a:lnTo>
                <a:lnTo>
                  <a:pt x="1968" y="2031"/>
                </a:lnTo>
                <a:lnTo>
                  <a:pt x="2208" y="1992"/>
                </a:lnTo>
                <a:lnTo>
                  <a:pt x="2544" y="2031"/>
                </a:lnTo>
                <a:lnTo>
                  <a:pt x="2736" y="2031"/>
                </a:lnTo>
                <a:lnTo>
                  <a:pt x="3024" y="2070"/>
                </a:lnTo>
                <a:lnTo>
                  <a:pt x="3312" y="2070"/>
                </a:lnTo>
                <a:lnTo>
                  <a:pt x="3456" y="1992"/>
                </a:lnTo>
                <a:lnTo>
                  <a:pt x="3552" y="1758"/>
                </a:lnTo>
                <a:lnTo>
                  <a:pt x="3648" y="1290"/>
                </a:lnTo>
                <a:lnTo>
                  <a:pt x="3744" y="0"/>
                </a:lnTo>
                <a:lnTo>
                  <a:pt x="3840" y="0"/>
                </a:lnTo>
                <a:lnTo>
                  <a:pt x="3840" y="2304"/>
                </a:lnTo>
                <a:lnTo>
                  <a:pt x="0" y="2304"/>
                </a:lnTo>
                <a:lnTo>
                  <a:pt x="48" y="2148"/>
                </a:lnTo>
              </a:path>
            </a:pathLst>
          </a:custGeom>
          <a:solidFill>
            <a:srgbClr val="FDE3BA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384300" y="2286719"/>
            <a:ext cx="6070600" cy="363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220788" y="6009407"/>
            <a:ext cx="379412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latin typeface="Arial" pitchFamily="34" charset="0"/>
              </a:rPr>
              <a:t>0</a:t>
            </a:r>
            <a:endParaRPr lang="cs-CZ" sz="2800" b="1">
              <a:latin typeface="Arial CE" charset="-18"/>
            </a:endParaRP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7300913" y="6009407"/>
            <a:ext cx="379412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latin typeface="Arial" pitchFamily="34" charset="0"/>
              </a:rPr>
              <a:t>1</a:t>
            </a:r>
            <a:endParaRPr lang="cs-CZ" sz="2800" b="1">
              <a:latin typeface="Arial CE" charset="-18"/>
            </a:endParaRPr>
          </a:p>
        </p:txBody>
      </p:sp>
      <p:graphicFrame>
        <p:nvGraphicFramePr>
          <p:cNvPr id="18434" name="Object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784426"/>
              </p:ext>
            </p:extLst>
          </p:nvPr>
        </p:nvGraphicFramePr>
        <p:xfrm>
          <a:off x="2339752" y="2929731"/>
          <a:ext cx="134302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88" name="Rovnice" r:id="rId4" imgW="583920" imgH="431640" progId="Equation.3">
                  <p:embed/>
                </p:oleObj>
              </mc:Choice>
              <mc:Fallback>
                <p:oleObj name="Rovnice" r:id="rId4" imgW="583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929731"/>
                        <a:ext cx="1343025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174870"/>
              </p:ext>
            </p:extLst>
          </p:nvPr>
        </p:nvGraphicFramePr>
        <p:xfrm>
          <a:off x="2915816" y="1052736"/>
          <a:ext cx="2947988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89" name="Rovnice" r:id="rId6" imgW="1282680" imgH="431640" progId="Equation.3">
                  <p:embed/>
                </p:oleObj>
              </mc:Choice>
              <mc:Fallback>
                <p:oleObj name="Rovnice" r:id="rId6" imgW="128268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052736"/>
                        <a:ext cx="2947988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28823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reeform 2"/>
          <p:cNvSpPr>
            <a:spLocks/>
          </p:cNvSpPr>
          <p:nvPr/>
        </p:nvSpPr>
        <p:spPr bwMode="auto">
          <a:xfrm>
            <a:off x="1371600" y="4648200"/>
            <a:ext cx="6097588" cy="992188"/>
          </a:xfrm>
          <a:custGeom>
            <a:avLst/>
            <a:gdLst>
              <a:gd name="T0" fmla="*/ 48 w 3841"/>
              <a:gd name="T1" fmla="*/ 312 h 625"/>
              <a:gd name="T2" fmla="*/ 384 w 3841"/>
              <a:gd name="T3" fmla="*/ 156 h 625"/>
              <a:gd name="T4" fmla="*/ 624 w 3841"/>
              <a:gd name="T5" fmla="*/ 156 h 625"/>
              <a:gd name="T6" fmla="*/ 1104 w 3841"/>
              <a:gd name="T7" fmla="*/ 78 h 625"/>
              <a:gd name="T8" fmla="*/ 1584 w 3841"/>
              <a:gd name="T9" fmla="*/ 0 h 625"/>
              <a:gd name="T10" fmla="*/ 1968 w 3841"/>
              <a:gd name="T11" fmla="*/ 78 h 625"/>
              <a:gd name="T12" fmla="*/ 2208 w 3841"/>
              <a:gd name="T13" fmla="*/ 0 h 625"/>
              <a:gd name="T14" fmla="*/ 2544 w 3841"/>
              <a:gd name="T15" fmla="*/ 78 h 625"/>
              <a:gd name="T16" fmla="*/ 2736 w 3841"/>
              <a:gd name="T17" fmla="*/ 78 h 625"/>
              <a:gd name="T18" fmla="*/ 3024 w 3841"/>
              <a:gd name="T19" fmla="*/ 156 h 625"/>
              <a:gd name="T20" fmla="*/ 3312 w 3841"/>
              <a:gd name="T21" fmla="*/ 156 h 625"/>
              <a:gd name="T22" fmla="*/ 3456 w 3841"/>
              <a:gd name="T23" fmla="*/ 49 h 625"/>
              <a:gd name="T24" fmla="*/ 3600 w 3841"/>
              <a:gd name="T25" fmla="*/ 49 h 625"/>
              <a:gd name="T26" fmla="*/ 3744 w 3841"/>
              <a:gd name="T27" fmla="*/ 192 h 625"/>
              <a:gd name="T28" fmla="*/ 3840 w 3841"/>
              <a:gd name="T29" fmla="*/ 432 h 625"/>
              <a:gd name="T30" fmla="*/ 3840 w 3841"/>
              <a:gd name="T31" fmla="*/ 624 h 625"/>
              <a:gd name="T32" fmla="*/ 0 w 3841"/>
              <a:gd name="T33" fmla="*/ 624 h 625"/>
              <a:gd name="T34" fmla="*/ 48 w 3841"/>
              <a:gd name="T35" fmla="*/ 312 h 62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841"/>
              <a:gd name="T55" fmla="*/ 0 h 625"/>
              <a:gd name="T56" fmla="*/ 3841 w 3841"/>
              <a:gd name="T57" fmla="*/ 625 h 62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841" h="625">
                <a:moveTo>
                  <a:pt x="48" y="312"/>
                </a:moveTo>
                <a:lnTo>
                  <a:pt x="384" y="156"/>
                </a:lnTo>
                <a:lnTo>
                  <a:pt x="624" y="156"/>
                </a:lnTo>
                <a:lnTo>
                  <a:pt x="1104" y="78"/>
                </a:lnTo>
                <a:lnTo>
                  <a:pt x="1584" y="0"/>
                </a:lnTo>
                <a:lnTo>
                  <a:pt x="1968" y="78"/>
                </a:lnTo>
                <a:lnTo>
                  <a:pt x="2208" y="0"/>
                </a:lnTo>
                <a:lnTo>
                  <a:pt x="2544" y="78"/>
                </a:lnTo>
                <a:lnTo>
                  <a:pt x="2736" y="78"/>
                </a:lnTo>
                <a:lnTo>
                  <a:pt x="3024" y="156"/>
                </a:lnTo>
                <a:lnTo>
                  <a:pt x="3312" y="156"/>
                </a:lnTo>
                <a:lnTo>
                  <a:pt x="3456" y="49"/>
                </a:lnTo>
                <a:lnTo>
                  <a:pt x="3600" y="49"/>
                </a:lnTo>
                <a:lnTo>
                  <a:pt x="3744" y="192"/>
                </a:lnTo>
                <a:lnTo>
                  <a:pt x="3840" y="432"/>
                </a:lnTo>
                <a:lnTo>
                  <a:pt x="3840" y="624"/>
                </a:lnTo>
                <a:lnTo>
                  <a:pt x="0" y="624"/>
                </a:lnTo>
                <a:lnTo>
                  <a:pt x="48" y="312"/>
                </a:lnTo>
              </a:path>
            </a:pathLst>
          </a:custGeom>
          <a:solidFill>
            <a:srgbClr val="FDE3BA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smtClean="0"/>
              <a:t>Vyrovnaná heuristika</a:t>
            </a:r>
            <a:endParaRPr lang="cs-CZ" smtClean="0">
              <a:latin typeface="Arial CE" charset="-18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384300" y="1993900"/>
            <a:ext cx="6070600" cy="363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1220788" y="5716588"/>
            <a:ext cx="379412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latin typeface="Arial" pitchFamily="34" charset="0"/>
              </a:rPr>
              <a:t>0</a:t>
            </a:r>
            <a:endParaRPr lang="cs-CZ" sz="2800" b="1">
              <a:latin typeface="Arial CE" charset="-18"/>
            </a:endParaRP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7300913" y="5716588"/>
            <a:ext cx="379412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latin typeface="Arial" pitchFamily="34" charset="0"/>
              </a:rPr>
              <a:t>1</a:t>
            </a:r>
            <a:endParaRPr lang="cs-CZ" sz="2800" b="1">
              <a:latin typeface="Arial CE" charset="-18"/>
            </a:endParaRPr>
          </a:p>
        </p:txBody>
      </p:sp>
      <p:graphicFrame>
        <p:nvGraphicFramePr>
          <p:cNvPr id="467971" name="Object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033588" y="2636838"/>
          <a:ext cx="19558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268" name="Rovnice" r:id="rId4" imgW="850680" imgH="431640" progId="Equation.3">
                  <p:embed/>
                </p:oleObj>
              </mc:Choice>
              <mc:Fallback>
                <p:oleObj name="Rovnice" r:id="rId4" imgW="850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2636838"/>
                        <a:ext cx="195580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4845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Odhad </a:t>
            </a:r>
            <a:r>
              <a:rPr lang="cs-CZ" dirty="0" err="1" smtClean="0"/>
              <a:t>irradiance</a:t>
            </a:r>
            <a:r>
              <a:rPr lang="cs-CZ" dirty="0" smtClean="0"/>
              <a:t> – uniformní </a:t>
            </a:r>
            <a:r>
              <a:rPr lang="cs-CZ" dirty="0" err="1" smtClean="0"/>
              <a:t>vzork</a:t>
            </a:r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2204864"/>
            <a:ext cx="4186808" cy="3926061"/>
          </a:xfrm>
        </p:spPr>
        <p:txBody>
          <a:bodyPr/>
          <a:lstStyle/>
          <a:p>
            <a:r>
              <a:rPr lang="cs-CZ" dirty="0" smtClean="0"/>
              <a:t>Uniformní vzorkování: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Estimátor: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272386" name="Picture 2"/>
          <p:cNvPicPr>
            <a:picLocks noChangeAspect="1" noChangeArrowheads="1"/>
          </p:cNvPicPr>
          <p:nvPr/>
        </p:nvPicPr>
        <p:blipFill>
          <a:blip r:embed="rId3" cstate="print"/>
          <a:srcRect t="40319" r="49601" b="5921"/>
          <a:stretch>
            <a:fillRect/>
          </a:stretch>
        </p:blipFill>
        <p:spPr bwMode="auto">
          <a:xfrm>
            <a:off x="179512" y="2492896"/>
            <a:ext cx="378042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7377" name="Object 1"/>
          <p:cNvGraphicFramePr>
            <a:graphicFrameLocks noChangeAspect="1"/>
          </p:cNvGraphicFramePr>
          <p:nvPr/>
        </p:nvGraphicFramePr>
        <p:xfrm>
          <a:off x="2470944" y="1052736"/>
          <a:ext cx="42021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633" name="Rovnice" r:id="rId4" imgW="1828800" imgH="393480" progId="Equation.3">
                  <p:embed/>
                </p:oleObj>
              </mc:Choice>
              <mc:Fallback>
                <p:oleObj name="Rovnice" r:id="rId4" imgW="182880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944" y="1052736"/>
                        <a:ext cx="4202113" cy="9032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78" name="Object 2"/>
          <p:cNvGraphicFramePr>
            <a:graphicFrameLocks noChangeAspect="1"/>
          </p:cNvGraphicFramePr>
          <p:nvPr/>
        </p:nvGraphicFramePr>
        <p:xfrm>
          <a:off x="5845175" y="2636838"/>
          <a:ext cx="1635125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634" name="Rovnice" r:id="rId6" imgW="711000" imgH="393480" progId="Equation.3">
                  <p:embed/>
                </p:oleObj>
              </mc:Choice>
              <mc:Fallback>
                <p:oleObj name="Rovnice" r:id="rId6" imgW="7110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2636838"/>
                        <a:ext cx="1635125" cy="9032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0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332288" y="4017963"/>
          <a:ext cx="4735512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635" name="Rovnice" r:id="rId8" imgW="2057400" imgH="914400" progId="Equation.3">
                  <p:embed/>
                </p:oleObj>
              </mc:Choice>
              <mc:Fallback>
                <p:oleObj name="Rovnice" r:id="rId8" imgW="205740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4017963"/>
                        <a:ext cx="4735512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796136" y="2636912"/>
            <a:ext cx="194421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Odhad </a:t>
            </a:r>
            <a:r>
              <a:rPr lang="cs-CZ" dirty="0" err="1" smtClean="0"/>
              <a:t>irradiance</a:t>
            </a:r>
            <a:r>
              <a:rPr lang="cs-CZ" dirty="0" smtClean="0"/>
              <a:t> – cos vzorkování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2204864"/>
            <a:ext cx="4186808" cy="3926061"/>
          </a:xfrm>
        </p:spPr>
        <p:txBody>
          <a:bodyPr/>
          <a:lstStyle/>
          <a:p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sampling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Estimátor: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272386" name="Picture 2"/>
          <p:cNvPicPr>
            <a:picLocks noChangeAspect="1" noChangeArrowheads="1"/>
          </p:cNvPicPr>
          <p:nvPr/>
        </p:nvPicPr>
        <p:blipFill>
          <a:blip r:embed="rId3" cstate="print"/>
          <a:srcRect t="40319" r="49601" b="5921"/>
          <a:stretch>
            <a:fillRect/>
          </a:stretch>
        </p:blipFill>
        <p:spPr bwMode="auto">
          <a:xfrm>
            <a:off x="179512" y="2492896"/>
            <a:ext cx="378042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7377" name="Object 1"/>
          <p:cNvGraphicFramePr>
            <a:graphicFrameLocks noChangeAspect="1"/>
          </p:cNvGraphicFramePr>
          <p:nvPr/>
        </p:nvGraphicFramePr>
        <p:xfrm>
          <a:off x="2470944" y="1052736"/>
          <a:ext cx="42021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45" name="Rovnice" r:id="rId4" imgW="1828800" imgH="393480" progId="Equation.3">
                  <p:embed/>
                </p:oleObj>
              </mc:Choice>
              <mc:Fallback>
                <p:oleObj name="Rovnice" r:id="rId4" imgW="1828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944" y="1052736"/>
                        <a:ext cx="4202113" cy="9032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78" name="Object 2"/>
          <p:cNvGraphicFramePr>
            <a:graphicFrameLocks noChangeAspect="1"/>
          </p:cNvGraphicFramePr>
          <p:nvPr/>
        </p:nvGraphicFramePr>
        <p:xfrm>
          <a:off x="5699125" y="2669729"/>
          <a:ext cx="1927225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46" name="Rovnice" r:id="rId6" imgW="838080" imgH="393480" progId="Equation.3">
                  <p:embed/>
                </p:oleObj>
              </mc:Choice>
              <mc:Fallback>
                <p:oleObj name="Rovnice" r:id="rId6" imgW="8380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2669729"/>
                        <a:ext cx="1927225" cy="9032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0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427538" y="4046538"/>
          <a:ext cx="3508375" cy="204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47" name="Rovnice" r:id="rId8" imgW="1523880" imgH="888840" progId="Equation.3">
                  <p:embed/>
                </p:oleObj>
              </mc:Choice>
              <mc:Fallback>
                <p:oleObj name="Rovnice" r:id="rId8" imgW="1523880" imgH="888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046538"/>
                        <a:ext cx="3508375" cy="204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724128" y="2636912"/>
            <a:ext cx="194421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274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131840" y="5013176"/>
            <a:ext cx="295232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Odhad </a:t>
            </a:r>
            <a:r>
              <a:rPr lang="cs-CZ" dirty="0" err="1" smtClean="0"/>
              <a:t>irradiance</a:t>
            </a:r>
            <a:r>
              <a:rPr lang="cs-CZ" dirty="0" smtClean="0"/>
              <a:t> – </a:t>
            </a:r>
            <a:r>
              <a:rPr lang="cs-CZ" dirty="0" err="1" smtClean="0"/>
              <a:t>vzrokování</a:t>
            </a:r>
            <a:r>
              <a:rPr lang="cs-CZ" dirty="0" smtClean="0"/>
              <a:t> zdroje</a:t>
            </a:r>
            <a:endParaRPr lang="en-US" sz="3200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92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2188" y="1196975"/>
            <a:ext cx="44704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Odhad </a:t>
            </a:r>
            <a:r>
              <a:rPr lang="cs-CZ" dirty="0" err="1" smtClean="0"/>
              <a:t>irradiance</a:t>
            </a:r>
            <a:r>
              <a:rPr lang="cs-CZ" dirty="0" smtClean="0"/>
              <a:t> – </a:t>
            </a:r>
            <a:r>
              <a:rPr lang="cs-CZ" dirty="0" err="1" smtClean="0"/>
              <a:t>vzrokování</a:t>
            </a:r>
            <a:r>
              <a:rPr lang="cs-CZ" dirty="0" smtClean="0"/>
              <a:t> 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701925"/>
          </a:xfrm>
        </p:spPr>
        <p:txBody>
          <a:bodyPr/>
          <a:lstStyle/>
          <a:p>
            <a:r>
              <a:rPr lang="cs-CZ" dirty="0" smtClean="0"/>
              <a:t>Uniformní vzorkování plochy zdroje: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Estimátor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354305" name="Object 1"/>
          <p:cNvGraphicFramePr>
            <a:graphicFrameLocks noChangeAspect="1"/>
          </p:cNvGraphicFramePr>
          <p:nvPr/>
        </p:nvGraphicFramePr>
        <p:xfrm>
          <a:off x="1259632" y="1124744"/>
          <a:ext cx="6829425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45" name="Rovnice" r:id="rId3" imgW="2971800" imgH="901440" progId="Equation.3">
                  <p:embed/>
                </p:oleObj>
              </mc:Choice>
              <mc:Fallback>
                <p:oleObj name="Rovnice" r:id="rId3" imgW="2971800" imgH="9014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124744"/>
                        <a:ext cx="6829425" cy="20685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4306" name="Object 2"/>
          <p:cNvGraphicFramePr>
            <a:graphicFrameLocks noChangeAspect="1"/>
          </p:cNvGraphicFramePr>
          <p:nvPr/>
        </p:nvGraphicFramePr>
        <p:xfrm>
          <a:off x="7308304" y="980728"/>
          <a:ext cx="15176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46" name="Rovnice" r:id="rId5" imgW="660240" imgH="203040" progId="Equation.3">
                  <p:embed/>
                </p:oleObj>
              </mc:Choice>
              <mc:Fallback>
                <p:oleObj name="Rovnice" r:id="rId5" imgW="6602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980728"/>
                        <a:ext cx="1517650" cy="4667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6948264" y="1484784"/>
            <a:ext cx="108012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80312" y="1412776"/>
            <a:ext cx="13681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4307" name="Object 3"/>
          <p:cNvGraphicFramePr>
            <a:graphicFrameLocks noChangeAspect="1"/>
          </p:cNvGraphicFramePr>
          <p:nvPr/>
        </p:nvGraphicFramePr>
        <p:xfrm>
          <a:off x="3911600" y="3849985"/>
          <a:ext cx="1519238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47" name="Rovnice" r:id="rId7" imgW="660240" imgH="444240" progId="Equation.3">
                  <p:embed/>
                </p:oleObj>
              </mc:Choice>
              <mc:Fallback>
                <p:oleObj name="Rovnice" r:id="rId7" imgW="66024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3849985"/>
                        <a:ext cx="1519238" cy="10191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4308" name="Object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31863" y="5373688"/>
          <a:ext cx="7281862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48" name="Rovnice" r:id="rId9" imgW="3162240" imgH="444240" progId="Equation.3">
                  <p:embed/>
                </p:oleObj>
              </mc:Choice>
              <mc:Fallback>
                <p:oleObj name="Rovnice" r:id="rId9" imgW="316224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5373688"/>
                        <a:ext cx="7281862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2012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277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5589</TotalTime>
  <Words>930</Words>
  <Application>Microsoft Office PowerPoint</Application>
  <PresentationFormat>On-screen Show (4:3)</PresentationFormat>
  <Paragraphs>348</Paragraphs>
  <Slides>36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Hrany</vt:lpstr>
      <vt:lpstr>Default Design</vt:lpstr>
      <vt:lpstr>Equation</vt:lpstr>
      <vt:lpstr>Rovnice</vt:lpstr>
      <vt:lpstr>Počítačová grafika III –      Path tracing</vt:lpstr>
      <vt:lpstr>Monte Carlo integrování</vt:lpstr>
      <vt:lpstr>Příklady MC estimátorů</vt:lpstr>
      <vt:lpstr>Odhad irradiance – uniformní vzork.</vt:lpstr>
      <vt:lpstr>Odhad irradiance – cos vzorkování</vt:lpstr>
      <vt:lpstr>PowerPoint Presentation</vt:lpstr>
      <vt:lpstr>Odhad irradiance – vzrokování zdroje</vt:lpstr>
      <vt:lpstr>Odhad irradiance – vzrokování zdroje</vt:lpstr>
      <vt:lpstr>PowerPoint Presentation</vt:lpstr>
      <vt:lpstr>PowerPoint Presentation</vt:lpstr>
      <vt:lpstr>Plošné zdroje světla</vt:lpstr>
      <vt:lpstr>Přímé osvětlení na ploše s obecnou BRDF</vt:lpstr>
      <vt:lpstr>Nepřímé osvětlení na ploše s obecnou BRDF</vt:lpstr>
      <vt:lpstr>Distribution Ray Tracing Path tracing</vt:lpstr>
      <vt:lpstr>Sledování cest od kamery</vt:lpstr>
      <vt:lpstr>Distribution Ray Tracing (Cook 84)</vt:lpstr>
      <vt:lpstr>Distribution Ray Tracing</vt:lpstr>
      <vt:lpstr>Sledování cest (Path tracing, Kajiya86)</vt:lpstr>
      <vt:lpstr>Path Tracing – Implicitní osvětlení</vt:lpstr>
      <vt:lpstr>Ukončení rekurze – Ruská ruleta</vt:lpstr>
      <vt:lpstr>Výběr náhodného směru – Importance        Sampling</vt:lpstr>
      <vt:lpstr>Výběr náhodného směru – Importance        Sampling</vt:lpstr>
      <vt:lpstr>„Ideální“ BRDF Importance Sampling</vt:lpstr>
      <vt:lpstr>„Ideální“ BRDF IS v Path Traceru</vt:lpstr>
      <vt:lpstr>Pravděpodobnost přežití cesty</vt:lpstr>
      <vt:lpstr>Pravděpodobnost přežití cesty</vt:lpstr>
      <vt:lpstr>Zpět k obecnému MC integrování – „Multiple Importance Sampling“</vt:lpstr>
      <vt:lpstr>Multiple Importance Sampling</vt:lpstr>
      <vt:lpstr>Multiple importance sampling</vt:lpstr>
      <vt:lpstr>Nestrannost kombinovaného odhadu</vt:lpstr>
      <vt:lpstr>Volba váhových funkcí</vt:lpstr>
      <vt:lpstr>Vyrovnaná heuristika (Balance heurist.)</vt:lpstr>
      <vt:lpstr>Vyrovnaná heuristika (Balance heurist.)</vt:lpstr>
      <vt:lpstr>Jeden člen kombinovaného odhadu</vt:lpstr>
      <vt:lpstr>Aritmetický průměr</vt:lpstr>
      <vt:lpstr>Vyrovnaná heuristika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Sledování cest - Počítačová grafika III (NPGR010)</dc:title>
  <dc:creator>Jaroslav Křivánek</dc:creator>
  <cp:lastModifiedBy>Jaroslav Křivánek</cp:lastModifiedBy>
  <cp:revision>3579</cp:revision>
  <dcterms:created xsi:type="dcterms:W3CDTF">2006-11-17T09:10:54Z</dcterms:created>
  <dcterms:modified xsi:type="dcterms:W3CDTF">2012-11-09T22:32:53Z</dcterms:modified>
</cp:coreProperties>
</file>